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Roboto"/>
      <p:regular r:id="rId32"/>
      <p:bold r:id="rId33"/>
      <p:italic r:id="rId34"/>
      <p:boldItalic r:id="rId35"/>
    </p:embeddedFont>
    <p:embeddedFont>
      <p:font typeface="Lobster"/>
      <p:regular r:id="rId36"/>
    </p:embeddedFont>
    <p:embeddedFont>
      <p:font typeface="Helvetica Neue"/>
      <p:regular r:id="rId37"/>
      <p:bold r:id="rId38"/>
      <p:italic r:id="rId39"/>
      <p:boldItalic r:id="rId40"/>
    </p:embeddedFont>
    <p:embeddedFont>
      <p:font typeface="Advent Pro"/>
      <p:regular r:id="rId41"/>
      <p:bold r:id="rId42"/>
      <p:italic r:id="rId43"/>
      <p:boldItalic r:id="rId44"/>
    </p:embeddedFont>
    <p:embeddedFont>
      <p:font typeface="Century Gothic"/>
      <p:regular r:id="rId45"/>
      <p:bold r:id="rId46"/>
      <p:italic r:id="rId47"/>
      <p:boldItalic r:id="rId48"/>
    </p:embeddedFont>
    <p:embeddedFont>
      <p:font typeface="Nunito Sans"/>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boldItalic.fntdata"/><Relationship Id="rId42" Type="http://schemas.openxmlformats.org/officeDocument/2006/relationships/font" Target="fonts/AdventPro-bold.fntdata"/><Relationship Id="rId41" Type="http://schemas.openxmlformats.org/officeDocument/2006/relationships/font" Target="fonts/AdventPro-regular.fntdata"/><Relationship Id="rId44" Type="http://schemas.openxmlformats.org/officeDocument/2006/relationships/font" Target="fonts/AdventPro-boldItalic.fntdata"/><Relationship Id="rId43" Type="http://schemas.openxmlformats.org/officeDocument/2006/relationships/font" Target="fonts/AdventPro-italic.fntdata"/><Relationship Id="rId46" Type="http://schemas.openxmlformats.org/officeDocument/2006/relationships/font" Target="fonts/CenturyGothic-bold.fntdata"/><Relationship Id="rId45" Type="http://schemas.openxmlformats.org/officeDocument/2006/relationships/font" Target="fonts/CenturyGothic-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CenturyGothic-boldItalic.fntdata"/><Relationship Id="rId47" Type="http://schemas.openxmlformats.org/officeDocument/2006/relationships/font" Target="fonts/CenturyGothic-italic.fntdata"/><Relationship Id="rId49" Type="http://schemas.openxmlformats.org/officeDocument/2006/relationships/font" Target="fonts/NunitoSans-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font" Target="fonts/Roboto-bold.fntdata"/><Relationship Id="rId32" Type="http://schemas.openxmlformats.org/officeDocument/2006/relationships/font" Target="fonts/Roboto-regular.fntdata"/><Relationship Id="rId35" Type="http://schemas.openxmlformats.org/officeDocument/2006/relationships/font" Target="fonts/Roboto-boldItalic.fntdata"/><Relationship Id="rId34" Type="http://schemas.openxmlformats.org/officeDocument/2006/relationships/font" Target="fonts/Roboto-italic.fntdata"/><Relationship Id="rId37" Type="http://schemas.openxmlformats.org/officeDocument/2006/relationships/font" Target="fonts/HelveticaNeue-regular.fntdata"/><Relationship Id="rId36" Type="http://schemas.openxmlformats.org/officeDocument/2006/relationships/font" Target="fonts/Lobster-regular.fntdata"/><Relationship Id="rId39" Type="http://schemas.openxmlformats.org/officeDocument/2006/relationships/font" Target="fonts/HelveticaNeue-italic.fntdata"/><Relationship Id="rId38" Type="http://schemas.openxmlformats.org/officeDocument/2006/relationships/font" Target="fonts/HelveticaNeue-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NunitoSans-italic.fntdata"/><Relationship Id="rId50" Type="http://schemas.openxmlformats.org/officeDocument/2006/relationships/font" Target="fonts/NunitoSans-bold.fntdata"/><Relationship Id="rId52" Type="http://schemas.openxmlformats.org/officeDocument/2006/relationships/font" Target="fonts/NunitoSans-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2dba8010cc_0_11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g22dba8010cc_0_1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3d12708301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3d12708301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3d1270830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3d1270830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3f565d4e43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3f565d4e43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 order to metadata be useful for data discovery and re-use, computers must be able to extract information from them. The metadata should be standardized.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3d12708301_0_4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ISO example (gregorian - day, month, year)</a:t>
            </a:r>
            <a:endParaRPr/>
          </a:p>
          <a:p>
            <a:pPr indent="0" lvl="0" marL="0" rtl="0" algn="l">
              <a:spcBef>
                <a:spcPts val="0"/>
              </a:spcBef>
              <a:spcAft>
                <a:spcPts val="0"/>
              </a:spcAft>
              <a:buNone/>
            </a:pPr>
            <a:r>
              <a:rPr lang="en"/>
              <a:t>Quality flags - estimated data points </a:t>
            </a:r>
            <a:endParaRPr/>
          </a:p>
          <a:p>
            <a:pPr indent="0" lvl="0" marL="0" rtl="0" algn="l">
              <a:spcBef>
                <a:spcPts val="0"/>
              </a:spcBef>
              <a:spcAft>
                <a:spcPts val="0"/>
              </a:spcAft>
              <a:buNone/>
            </a:pPr>
            <a:r>
              <a:t/>
            </a:r>
            <a:endParaRPr/>
          </a:p>
        </p:txBody>
      </p:sp>
      <p:sp>
        <p:nvSpPr>
          <p:cNvPr id="301" name="Google Shape;301;g23d12708301_0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3d12708301_0_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t/>
            </a:r>
            <a:endParaRPr/>
          </a:p>
        </p:txBody>
      </p:sp>
      <p:sp>
        <p:nvSpPr>
          <p:cNvPr id="308" name="Google Shape;308;g23d12708301_0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3d1270830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3d1270830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22b2f1866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22b2f1866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3d1270830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3d1270830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22b2f1866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22b2f1866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3d1270830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3d1270830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Helvetica Neue"/>
                <a:ea typeface="Helvetica Neue"/>
                <a:cs typeface="Helvetica Neue"/>
                <a:sym typeface="Helvetica Neue"/>
              </a:rPr>
              <a:t>EML records can be started simply with sufficient information to cite and find at a basic level a dataset, and then additional detail added over time. Generally speaking there are 12 properties and some sub-properties we would describe for a specific dataset.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2dba8010cc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2dba8010cc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Week 7 - </a:t>
            </a:r>
            <a:r>
              <a:rPr lang="en"/>
              <a:t>documenting</a:t>
            </a:r>
            <a:r>
              <a:rPr lang="en"/>
              <a:t> things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02b300939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02b300939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02b300939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02b300939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219a35912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219a35912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Suppose you have a dataset on soil temperature, with EML you could assign predefined terms and units to an otherwise undocumented column, such as “Celsius.” With a structured metadata language like this, many metadata records can be combined into a single database, which allows for the creation of search interfaces for finding data. </a:t>
            </a:r>
            <a:endParaRPr>
              <a:solidFill>
                <a:schemeClr val="dk1"/>
              </a:solidFill>
            </a:endParaRPr>
          </a:p>
          <a:p>
            <a:pPr indent="0" lvl="0" marL="0" rtl="0" algn="l">
              <a:spcBef>
                <a:spcPts val="0"/>
              </a:spcBef>
              <a:spcAft>
                <a:spcPts val="0"/>
              </a:spcAft>
              <a:buNone/>
            </a:pPr>
            <a:r>
              <a:rPr lang="en">
                <a:solidFill>
                  <a:schemeClr val="dk1"/>
                </a:solidFill>
              </a:rPr>
              <a:t>The result is like a Google for data, allowing users to query their specific interests, such as “datasets with soil temperatures north of 50° latitude.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Dataone is a portal that provides access to data across multiple member repositories, supporting enhanced search and discovery of Earth and environmental data. Rich metadata and compliance with standards is key for this process. </a:t>
            </a:r>
            <a:endParaRPr>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23d1270830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23d1270830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a:t>
            </a:r>
            <a:endParaRPr/>
          </a:p>
          <a:p>
            <a:pPr indent="0" lvl="0" marL="0" rtl="0" algn="l">
              <a:spcBef>
                <a:spcPts val="0"/>
              </a:spcBef>
              <a:spcAft>
                <a:spcPts val="0"/>
              </a:spcAft>
              <a:buNone/>
            </a:pPr>
            <a:r>
              <a:rPr lang="en"/>
              <a:t>Water reservoir</a:t>
            </a:r>
            <a:endParaRPr/>
          </a:p>
          <a:p>
            <a:pPr indent="0" lvl="0" marL="0" rtl="0" algn="l">
              <a:spcBef>
                <a:spcPts val="0"/>
              </a:spcBef>
              <a:spcAft>
                <a:spcPts val="0"/>
              </a:spcAft>
              <a:buNone/>
            </a:pPr>
            <a:r>
              <a:rPr lang="en"/>
              <a:t>Data Attributes: Organic Matter &amp; PH</a:t>
            </a:r>
            <a:endParaRPr/>
          </a:p>
          <a:p>
            <a:pPr indent="0" lvl="0" marL="0" rtl="0" algn="l">
              <a:spcBef>
                <a:spcPts val="0"/>
              </a:spcBef>
              <a:spcAft>
                <a:spcPts val="0"/>
              </a:spcAft>
              <a:buNone/>
            </a:pPr>
            <a:r>
              <a:rPr lang="en"/>
              <a:t>Geolocation</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202b3009395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202b3009395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–Greg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Mention: redundancy is not a bad thing.</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38e8dab6b0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38e8dab6b0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d9d97ad6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d9d97ad6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Greek Prefix: More comprehensive, transcending, beyond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3f565d4e43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3f565d4e43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2dba8010cc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2dba8010cc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3d12708301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3d1270830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2dba8010cc_0_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2dba8010cc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that metadata is always included</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3d12708301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3d12708301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3d12708301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3d12708301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50" name="Shape 50"/>
        <p:cNvGrpSpPr/>
        <p:nvPr/>
      </p:nvGrpSpPr>
      <p:grpSpPr>
        <a:xfrm>
          <a:off x="0" y="0"/>
          <a:ext cx="0" cy="0"/>
          <a:chOff x="0" y="0"/>
          <a:chExt cx="0" cy="0"/>
        </a:xfrm>
      </p:grpSpPr>
      <p:sp>
        <p:nvSpPr>
          <p:cNvPr id="51" name="Google Shape;51;p13"/>
          <p:cNvSpPr txBox="1"/>
          <p:nvPr>
            <p:ph idx="1" type="body"/>
          </p:nvPr>
        </p:nvSpPr>
        <p:spPr>
          <a:xfrm>
            <a:off x="597375" y="1063525"/>
            <a:ext cx="3908700" cy="3786900"/>
          </a:xfrm>
          <a:prstGeom prst="rect">
            <a:avLst/>
          </a:prstGeom>
        </p:spPr>
        <p:txBody>
          <a:bodyPr anchorCtr="0" anchor="t" bIns="91425" lIns="91425" spcFirstLastPara="1" rIns="91425" wrap="square" tIns="91425">
            <a:norm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0"/>
              </a:spcBef>
              <a:spcAft>
                <a:spcPts val="0"/>
              </a:spcAft>
              <a:buSzPts val="1000"/>
              <a:buFont typeface="Nunito Light"/>
              <a:buChar char="○"/>
              <a:defRPr/>
            </a:lvl2pPr>
            <a:lvl3pPr indent="-292100" lvl="2" marL="1371600" rtl="0">
              <a:spcBef>
                <a:spcPts val="0"/>
              </a:spcBef>
              <a:spcAft>
                <a:spcPts val="0"/>
              </a:spcAft>
              <a:buSzPts val="1000"/>
              <a:buFont typeface="Nunito Light"/>
              <a:buChar char="■"/>
              <a:defRPr/>
            </a:lvl3pPr>
            <a:lvl4pPr indent="-292100" lvl="3" marL="1828800" rtl="0">
              <a:spcBef>
                <a:spcPts val="0"/>
              </a:spcBef>
              <a:spcAft>
                <a:spcPts val="0"/>
              </a:spcAft>
              <a:buSzPts val="1000"/>
              <a:buFont typeface="Nunito Light"/>
              <a:buChar char="●"/>
              <a:defRPr/>
            </a:lvl4pPr>
            <a:lvl5pPr indent="-292100" lvl="4" marL="2286000" rtl="0">
              <a:spcBef>
                <a:spcPts val="0"/>
              </a:spcBef>
              <a:spcAft>
                <a:spcPts val="0"/>
              </a:spcAft>
              <a:buSzPts val="1000"/>
              <a:buFont typeface="Nunito Light"/>
              <a:buChar char="○"/>
              <a:defRPr/>
            </a:lvl5pPr>
            <a:lvl6pPr indent="-292100" lvl="5" marL="2743200" rtl="0">
              <a:spcBef>
                <a:spcPts val="0"/>
              </a:spcBef>
              <a:spcAft>
                <a:spcPts val="0"/>
              </a:spcAft>
              <a:buSzPts val="1000"/>
              <a:buFont typeface="Nunito Light"/>
              <a:buChar char="■"/>
              <a:defRPr/>
            </a:lvl6pPr>
            <a:lvl7pPr indent="-292100" lvl="6" marL="3200400" rtl="0">
              <a:spcBef>
                <a:spcPts val="0"/>
              </a:spcBef>
              <a:spcAft>
                <a:spcPts val="0"/>
              </a:spcAft>
              <a:buSzPts val="1000"/>
              <a:buFont typeface="Nunito Light"/>
              <a:buChar char="●"/>
              <a:defRPr/>
            </a:lvl7pPr>
            <a:lvl8pPr indent="-292100" lvl="7" marL="3657600" rtl="0">
              <a:spcBef>
                <a:spcPts val="0"/>
              </a:spcBef>
              <a:spcAft>
                <a:spcPts val="0"/>
              </a:spcAft>
              <a:buSzPts val="1000"/>
              <a:buFont typeface="Nunito Light"/>
              <a:buChar char="○"/>
              <a:defRPr/>
            </a:lvl8pPr>
            <a:lvl9pPr indent="-292100" lvl="8" marL="4114800" rtl="0">
              <a:spcBef>
                <a:spcPts val="0"/>
              </a:spcBef>
              <a:spcAft>
                <a:spcPts val="0"/>
              </a:spcAft>
              <a:buSzPts val="1000"/>
              <a:buFont typeface="Nunito Light"/>
              <a:buChar char="■"/>
              <a:defRPr/>
            </a:lvl9pPr>
          </a:lstStyle>
          <a:p/>
        </p:txBody>
      </p:sp>
      <p:sp>
        <p:nvSpPr>
          <p:cNvPr id="52" name="Google Shape;52;p13"/>
          <p:cNvSpPr txBox="1"/>
          <p:nvPr>
            <p:ph type="ctrTitle"/>
          </p:nvPr>
        </p:nvSpPr>
        <p:spPr>
          <a:xfrm>
            <a:off x="618825" y="411675"/>
            <a:ext cx="4727700" cy="5778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53" name="Google Shape;53;p13"/>
          <p:cNvSpPr txBox="1"/>
          <p:nvPr>
            <p:ph idx="2" type="body"/>
          </p:nvPr>
        </p:nvSpPr>
        <p:spPr>
          <a:xfrm>
            <a:off x="4690125" y="1063525"/>
            <a:ext cx="3908700" cy="3786900"/>
          </a:xfrm>
          <a:prstGeom prst="rect">
            <a:avLst/>
          </a:prstGeom>
        </p:spPr>
        <p:txBody>
          <a:bodyPr anchorCtr="0" anchor="t" bIns="91425" lIns="91425" spcFirstLastPara="1" rIns="91425" wrap="square" tIns="91425">
            <a:norm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0"/>
              </a:spcBef>
              <a:spcAft>
                <a:spcPts val="0"/>
              </a:spcAft>
              <a:buClr>
                <a:srgbClr val="FFC800"/>
              </a:buClr>
              <a:buSzPts val="1000"/>
              <a:buFont typeface="Nunito Light"/>
              <a:buChar char="○"/>
              <a:defRPr/>
            </a:lvl2pPr>
            <a:lvl3pPr indent="-292100" lvl="2" marL="1371600" rtl="0">
              <a:spcBef>
                <a:spcPts val="0"/>
              </a:spcBef>
              <a:spcAft>
                <a:spcPts val="0"/>
              </a:spcAft>
              <a:buClr>
                <a:srgbClr val="FFC800"/>
              </a:buClr>
              <a:buSzPts val="1000"/>
              <a:buFont typeface="Nunito Light"/>
              <a:buChar char="■"/>
              <a:defRPr/>
            </a:lvl3pPr>
            <a:lvl4pPr indent="-292100" lvl="3" marL="1828800" rtl="0">
              <a:spcBef>
                <a:spcPts val="0"/>
              </a:spcBef>
              <a:spcAft>
                <a:spcPts val="0"/>
              </a:spcAft>
              <a:buClr>
                <a:srgbClr val="FFC800"/>
              </a:buClr>
              <a:buSzPts val="1000"/>
              <a:buFont typeface="Nunito Light"/>
              <a:buChar char="●"/>
              <a:defRPr/>
            </a:lvl4pPr>
            <a:lvl5pPr indent="-292100" lvl="4" marL="2286000" rtl="0">
              <a:spcBef>
                <a:spcPts val="0"/>
              </a:spcBef>
              <a:spcAft>
                <a:spcPts val="0"/>
              </a:spcAft>
              <a:buClr>
                <a:srgbClr val="434343"/>
              </a:buClr>
              <a:buSzPts val="1000"/>
              <a:buFont typeface="Nunito Light"/>
              <a:buChar char="○"/>
              <a:defRPr/>
            </a:lvl5pPr>
            <a:lvl6pPr indent="-292100" lvl="5" marL="2743200" rtl="0">
              <a:spcBef>
                <a:spcPts val="0"/>
              </a:spcBef>
              <a:spcAft>
                <a:spcPts val="0"/>
              </a:spcAft>
              <a:buClr>
                <a:srgbClr val="434343"/>
              </a:buClr>
              <a:buSzPts val="1000"/>
              <a:buFont typeface="Nunito Light"/>
              <a:buChar char="■"/>
              <a:defRPr/>
            </a:lvl6pPr>
            <a:lvl7pPr indent="-292100" lvl="6" marL="3200400" rtl="0">
              <a:spcBef>
                <a:spcPts val="0"/>
              </a:spcBef>
              <a:spcAft>
                <a:spcPts val="0"/>
              </a:spcAft>
              <a:buClr>
                <a:srgbClr val="434343"/>
              </a:buClr>
              <a:buSzPts val="1000"/>
              <a:buFont typeface="Nunito Light"/>
              <a:buChar char="●"/>
              <a:defRPr/>
            </a:lvl7pPr>
            <a:lvl8pPr indent="-292100" lvl="7" marL="3657600" rtl="0">
              <a:spcBef>
                <a:spcPts val="0"/>
              </a:spcBef>
              <a:spcAft>
                <a:spcPts val="0"/>
              </a:spcAft>
              <a:buClr>
                <a:srgbClr val="434343"/>
              </a:buClr>
              <a:buSzPts val="1000"/>
              <a:buFont typeface="Nunito Light"/>
              <a:buChar char="○"/>
              <a:defRPr/>
            </a:lvl8pPr>
            <a:lvl9pPr indent="-292100" lvl="8" marL="4114800" rtl="0">
              <a:spcBef>
                <a:spcPts val="0"/>
              </a:spcBef>
              <a:spcAft>
                <a:spcPts val="0"/>
              </a:spcAft>
              <a:buClr>
                <a:srgbClr val="434343"/>
              </a:buClr>
              <a:buSzPts val="1000"/>
              <a:buFont typeface="Nunito Light"/>
              <a:buChar char="■"/>
              <a:defRPr/>
            </a:lvl9pPr>
          </a:lstStyle>
          <a:p/>
        </p:txBody>
      </p:sp>
      <p:sp>
        <p:nvSpPr>
          <p:cNvPr id="54" name="Google Shape;54;p13"/>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rtl="0">
              <a:buNone/>
              <a:defRPr sz="1300"/>
            </a:lvl1pPr>
            <a:lvl2pPr lvl="1" rtl="0">
              <a:buNone/>
              <a:defRPr sz="1300"/>
            </a:lvl2pPr>
            <a:lvl3pPr lvl="2" rtl="0">
              <a:buNone/>
              <a:defRPr sz="1300"/>
            </a:lvl3pPr>
            <a:lvl4pPr lvl="3" rtl="0">
              <a:buNone/>
              <a:defRPr sz="1300"/>
            </a:lvl4pPr>
            <a:lvl5pPr lvl="4" rtl="0">
              <a:buNone/>
              <a:defRPr sz="1300"/>
            </a:lvl5pPr>
            <a:lvl6pPr lvl="5" rtl="0">
              <a:buNone/>
              <a:defRPr sz="1300"/>
            </a:lvl6pPr>
            <a:lvl7pPr lvl="6" rtl="0">
              <a:buNone/>
              <a:defRPr sz="1300"/>
            </a:lvl7pPr>
            <a:lvl8pPr lvl="7" rtl="0">
              <a:buNone/>
              <a:defRPr sz="1300"/>
            </a:lvl8pPr>
            <a:lvl9pPr lvl="8" rtl="0">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66" name="Shape 66"/>
        <p:cNvGrpSpPr/>
        <p:nvPr/>
      </p:nvGrpSpPr>
      <p:grpSpPr>
        <a:xfrm>
          <a:off x="0" y="0"/>
          <a:ext cx="0" cy="0"/>
          <a:chOff x="0" y="0"/>
          <a:chExt cx="0" cy="0"/>
        </a:xfrm>
      </p:grpSpPr>
      <p:sp>
        <p:nvSpPr>
          <p:cNvPr id="67" name="Google Shape;67;p14"/>
          <p:cNvSpPr txBox="1"/>
          <p:nvPr>
            <p:ph type="ctrTitle"/>
          </p:nvPr>
        </p:nvSpPr>
        <p:spPr>
          <a:xfrm>
            <a:off x="618825" y="411675"/>
            <a:ext cx="4727700" cy="5778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68" name="Google Shape;68;p14"/>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rtl="0">
              <a:buNone/>
              <a:defRPr sz="1300"/>
            </a:lvl1pPr>
            <a:lvl2pPr lvl="1" rtl="0">
              <a:buNone/>
              <a:defRPr sz="1300"/>
            </a:lvl2pPr>
            <a:lvl3pPr lvl="2" rtl="0">
              <a:buNone/>
              <a:defRPr sz="1300"/>
            </a:lvl3pPr>
            <a:lvl4pPr lvl="3" rtl="0">
              <a:buNone/>
              <a:defRPr sz="1300"/>
            </a:lvl4pPr>
            <a:lvl5pPr lvl="4" rtl="0">
              <a:buNone/>
              <a:defRPr sz="1300"/>
            </a:lvl5pPr>
            <a:lvl6pPr lvl="5" rtl="0">
              <a:buNone/>
              <a:defRPr sz="1300"/>
            </a:lvl6pPr>
            <a:lvl7pPr lvl="6" rtl="0">
              <a:buNone/>
              <a:defRPr sz="1300"/>
            </a:lvl7pPr>
            <a:lvl8pPr lvl="7" rtl="0">
              <a:buNone/>
              <a:defRPr sz="1300"/>
            </a:lvl8pPr>
            <a:lvl9pPr lvl="8" rtl="0">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9" name="Shape 79"/>
        <p:cNvGrpSpPr/>
        <p:nvPr/>
      </p:nvGrpSpPr>
      <p:grpSpPr>
        <a:xfrm>
          <a:off x="0" y="0"/>
          <a:ext cx="0" cy="0"/>
          <a:chOff x="0" y="0"/>
          <a:chExt cx="0" cy="0"/>
        </a:xfrm>
      </p:grpSpPr>
      <p:sp>
        <p:nvSpPr>
          <p:cNvPr id="80" name="Google Shape;80;p15"/>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81" name="Google Shape;81;p15"/>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2" name="Google Shape;82;p15"/>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lnSpc>
                <a:spcPct val="100000"/>
              </a:lnSpc>
              <a:spcBef>
                <a:spcPts val="0"/>
              </a:spcBef>
              <a:spcAft>
                <a:spcPts val="0"/>
              </a:spcAft>
              <a:buSzPts val="1100"/>
              <a:buNone/>
              <a:defRPr sz="1100"/>
            </a:lvl1pPr>
            <a:lvl2pPr lvl="1" rtl="0" algn="l">
              <a:lnSpc>
                <a:spcPct val="100000"/>
              </a:lnSpc>
              <a:spcBef>
                <a:spcPts val="0"/>
              </a:spcBef>
              <a:spcAft>
                <a:spcPts val="0"/>
              </a:spcAft>
              <a:buSzPts val="1100"/>
              <a:buNone/>
              <a:defRPr sz="1100"/>
            </a:lvl2pPr>
            <a:lvl3pPr lvl="2" rtl="0" algn="l">
              <a:lnSpc>
                <a:spcPct val="100000"/>
              </a:lnSpc>
              <a:spcBef>
                <a:spcPts val="0"/>
              </a:spcBef>
              <a:spcAft>
                <a:spcPts val="0"/>
              </a:spcAft>
              <a:buSzPts val="1100"/>
              <a:buNone/>
              <a:defRPr sz="1100"/>
            </a:lvl3pPr>
            <a:lvl4pPr lvl="3" rtl="0" algn="l">
              <a:lnSpc>
                <a:spcPct val="100000"/>
              </a:lnSpc>
              <a:spcBef>
                <a:spcPts val="0"/>
              </a:spcBef>
              <a:spcAft>
                <a:spcPts val="0"/>
              </a:spcAft>
              <a:buSzPts val="1100"/>
              <a:buNone/>
              <a:defRPr sz="1100"/>
            </a:lvl4pPr>
            <a:lvl5pPr lvl="4" rtl="0" algn="l">
              <a:lnSpc>
                <a:spcPct val="100000"/>
              </a:lnSpc>
              <a:spcBef>
                <a:spcPts val="0"/>
              </a:spcBef>
              <a:spcAft>
                <a:spcPts val="0"/>
              </a:spcAft>
              <a:buSzPts val="1100"/>
              <a:buNone/>
              <a:defRPr sz="1100"/>
            </a:lvl5pPr>
            <a:lvl6pPr lvl="5" rtl="0" algn="l">
              <a:lnSpc>
                <a:spcPct val="100000"/>
              </a:lnSpc>
              <a:spcBef>
                <a:spcPts val="0"/>
              </a:spcBef>
              <a:spcAft>
                <a:spcPts val="0"/>
              </a:spcAft>
              <a:buSzPts val="1100"/>
              <a:buNone/>
              <a:defRPr sz="1100"/>
            </a:lvl6pPr>
            <a:lvl7pPr lvl="6" rtl="0" algn="l">
              <a:lnSpc>
                <a:spcPct val="100000"/>
              </a:lnSpc>
              <a:spcBef>
                <a:spcPts val="0"/>
              </a:spcBef>
              <a:spcAft>
                <a:spcPts val="0"/>
              </a:spcAft>
              <a:buSzPts val="1100"/>
              <a:buNone/>
              <a:defRPr sz="1100"/>
            </a:lvl7pPr>
            <a:lvl8pPr lvl="7" rtl="0" algn="l">
              <a:lnSpc>
                <a:spcPct val="100000"/>
              </a:lnSpc>
              <a:spcBef>
                <a:spcPts val="0"/>
              </a:spcBef>
              <a:spcAft>
                <a:spcPts val="0"/>
              </a:spcAft>
              <a:buSzPts val="1100"/>
              <a:buNone/>
              <a:defRPr sz="1100"/>
            </a:lvl8pPr>
            <a:lvl9pPr lvl="8" rtl="0" algn="l">
              <a:lnSpc>
                <a:spcPct val="100000"/>
              </a:lnSpc>
              <a:spcBef>
                <a:spcPts val="0"/>
              </a:spcBef>
              <a:spcAft>
                <a:spcPts val="0"/>
              </a:spcAft>
              <a:buSzPts val="1100"/>
              <a:buNone/>
              <a:defRPr sz="1100"/>
            </a:lvl9pPr>
          </a:lstStyle>
          <a:p/>
        </p:txBody>
      </p:sp>
      <p:sp>
        <p:nvSpPr>
          <p:cNvPr id="83" name="Google Shape;83;p15"/>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lnSpc>
                <a:spcPct val="100000"/>
              </a:lnSpc>
              <a:spcBef>
                <a:spcPts val="0"/>
              </a:spcBef>
              <a:spcAft>
                <a:spcPts val="0"/>
              </a:spcAft>
              <a:buSzPts val="1100"/>
              <a:buNone/>
              <a:defRPr sz="1100"/>
            </a:lvl1pPr>
            <a:lvl2pPr lvl="1" rtl="0" algn="l">
              <a:lnSpc>
                <a:spcPct val="100000"/>
              </a:lnSpc>
              <a:spcBef>
                <a:spcPts val="0"/>
              </a:spcBef>
              <a:spcAft>
                <a:spcPts val="0"/>
              </a:spcAft>
              <a:buSzPts val="1100"/>
              <a:buNone/>
              <a:defRPr sz="1100"/>
            </a:lvl2pPr>
            <a:lvl3pPr lvl="2" rtl="0" algn="l">
              <a:lnSpc>
                <a:spcPct val="100000"/>
              </a:lnSpc>
              <a:spcBef>
                <a:spcPts val="0"/>
              </a:spcBef>
              <a:spcAft>
                <a:spcPts val="0"/>
              </a:spcAft>
              <a:buSzPts val="1100"/>
              <a:buNone/>
              <a:defRPr sz="1100"/>
            </a:lvl3pPr>
            <a:lvl4pPr lvl="3" rtl="0" algn="l">
              <a:lnSpc>
                <a:spcPct val="100000"/>
              </a:lnSpc>
              <a:spcBef>
                <a:spcPts val="0"/>
              </a:spcBef>
              <a:spcAft>
                <a:spcPts val="0"/>
              </a:spcAft>
              <a:buSzPts val="1100"/>
              <a:buNone/>
              <a:defRPr sz="1100"/>
            </a:lvl4pPr>
            <a:lvl5pPr lvl="4" rtl="0" algn="l">
              <a:lnSpc>
                <a:spcPct val="100000"/>
              </a:lnSpc>
              <a:spcBef>
                <a:spcPts val="0"/>
              </a:spcBef>
              <a:spcAft>
                <a:spcPts val="0"/>
              </a:spcAft>
              <a:buSzPts val="1100"/>
              <a:buNone/>
              <a:defRPr sz="1100"/>
            </a:lvl5pPr>
            <a:lvl6pPr lvl="5" rtl="0" algn="l">
              <a:lnSpc>
                <a:spcPct val="100000"/>
              </a:lnSpc>
              <a:spcBef>
                <a:spcPts val="0"/>
              </a:spcBef>
              <a:spcAft>
                <a:spcPts val="0"/>
              </a:spcAft>
              <a:buSzPts val="1100"/>
              <a:buNone/>
              <a:defRPr sz="1100"/>
            </a:lvl6pPr>
            <a:lvl7pPr lvl="6" rtl="0" algn="l">
              <a:lnSpc>
                <a:spcPct val="100000"/>
              </a:lnSpc>
              <a:spcBef>
                <a:spcPts val="0"/>
              </a:spcBef>
              <a:spcAft>
                <a:spcPts val="0"/>
              </a:spcAft>
              <a:buSzPts val="1100"/>
              <a:buNone/>
              <a:defRPr sz="1100"/>
            </a:lvl7pPr>
            <a:lvl8pPr lvl="7" rtl="0" algn="l">
              <a:lnSpc>
                <a:spcPct val="100000"/>
              </a:lnSpc>
              <a:spcBef>
                <a:spcPts val="0"/>
              </a:spcBef>
              <a:spcAft>
                <a:spcPts val="0"/>
              </a:spcAft>
              <a:buSzPts val="1100"/>
              <a:buNone/>
              <a:defRPr sz="1100"/>
            </a:lvl8pPr>
            <a:lvl9pPr lvl="8" rtl="0" algn="l">
              <a:lnSpc>
                <a:spcPct val="100000"/>
              </a:lnSpc>
              <a:spcBef>
                <a:spcPts val="0"/>
              </a:spcBef>
              <a:spcAft>
                <a:spcPts val="0"/>
              </a:spcAft>
              <a:buSzPts val="1100"/>
              <a:buNone/>
              <a:defRPr sz="1100"/>
            </a:lvl9pPr>
          </a:lstStyle>
          <a:p/>
        </p:txBody>
      </p:sp>
      <p:sp>
        <p:nvSpPr>
          <p:cNvPr id="84" name="Google Shape;84;p1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5" name="Shape 85"/>
        <p:cNvGrpSpPr/>
        <p:nvPr/>
      </p:nvGrpSpPr>
      <p:grpSpPr>
        <a:xfrm>
          <a:off x="0" y="0"/>
          <a:ext cx="0" cy="0"/>
          <a:chOff x="0" y="0"/>
          <a:chExt cx="0" cy="0"/>
        </a:xfrm>
      </p:grpSpPr>
      <p:sp>
        <p:nvSpPr>
          <p:cNvPr id="86" name="Google Shape;86;p16"/>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87" name="Google Shape;87;p16"/>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8" name="Google Shape;88;p16"/>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lnSpc>
                <a:spcPct val="100000"/>
              </a:lnSpc>
              <a:spcBef>
                <a:spcPts val="0"/>
              </a:spcBef>
              <a:spcAft>
                <a:spcPts val="0"/>
              </a:spcAft>
              <a:buSzPts val="1100"/>
              <a:buNone/>
              <a:defRPr sz="1100"/>
            </a:lvl1pPr>
            <a:lvl2pPr lvl="1" rtl="0" algn="l">
              <a:lnSpc>
                <a:spcPct val="100000"/>
              </a:lnSpc>
              <a:spcBef>
                <a:spcPts val="0"/>
              </a:spcBef>
              <a:spcAft>
                <a:spcPts val="0"/>
              </a:spcAft>
              <a:buSzPts val="1100"/>
              <a:buNone/>
              <a:defRPr sz="1100"/>
            </a:lvl2pPr>
            <a:lvl3pPr lvl="2" rtl="0" algn="l">
              <a:lnSpc>
                <a:spcPct val="100000"/>
              </a:lnSpc>
              <a:spcBef>
                <a:spcPts val="0"/>
              </a:spcBef>
              <a:spcAft>
                <a:spcPts val="0"/>
              </a:spcAft>
              <a:buSzPts val="1100"/>
              <a:buNone/>
              <a:defRPr sz="1100"/>
            </a:lvl3pPr>
            <a:lvl4pPr lvl="3" rtl="0" algn="l">
              <a:lnSpc>
                <a:spcPct val="100000"/>
              </a:lnSpc>
              <a:spcBef>
                <a:spcPts val="0"/>
              </a:spcBef>
              <a:spcAft>
                <a:spcPts val="0"/>
              </a:spcAft>
              <a:buSzPts val="1100"/>
              <a:buNone/>
              <a:defRPr sz="1100"/>
            </a:lvl4pPr>
            <a:lvl5pPr lvl="4" rtl="0" algn="l">
              <a:lnSpc>
                <a:spcPct val="100000"/>
              </a:lnSpc>
              <a:spcBef>
                <a:spcPts val="0"/>
              </a:spcBef>
              <a:spcAft>
                <a:spcPts val="0"/>
              </a:spcAft>
              <a:buSzPts val="1100"/>
              <a:buNone/>
              <a:defRPr sz="1100"/>
            </a:lvl5pPr>
            <a:lvl6pPr lvl="5" rtl="0" algn="l">
              <a:lnSpc>
                <a:spcPct val="100000"/>
              </a:lnSpc>
              <a:spcBef>
                <a:spcPts val="0"/>
              </a:spcBef>
              <a:spcAft>
                <a:spcPts val="0"/>
              </a:spcAft>
              <a:buSzPts val="1100"/>
              <a:buNone/>
              <a:defRPr sz="1100"/>
            </a:lvl6pPr>
            <a:lvl7pPr lvl="6" rtl="0" algn="l">
              <a:lnSpc>
                <a:spcPct val="100000"/>
              </a:lnSpc>
              <a:spcBef>
                <a:spcPts val="0"/>
              </a:spcBef>
              <a:spcAft>
                <a:spcPts val="0"/>
              </a:spcAft>
              <a:buSzPts val="1100"/>
              <a:buNone/>
              <a:defRPr sz="1100"/>
            </a:lvl7pPr>
            <a:lvl8pPr lvl="7" rtl="0" algn="l">
              <a:lnSpc>
                <a:spcPct val="100000"/>
              </a:lnSpc>
              <a:spcBef>
                <a:spcPts val="0"/>
              </a:spcBef>
              <a:spcAft>
                <a:spcPts val="0"/>
              </a:spcAft>
              <a:buSzPts val="1100"/>
              <a:buNone/>
              <a:defRPr sz="1100"/>
            </a:lvl8pPr>
            <a:lvl9pPr lvl="8" rtl="0" algn="l">
              <a:lnSpc>
                <a:spcPct val="100000"/>
              </a:lnSpc>
              <a:spcBef>
                <a:spcPts val="0"/>
              </a:spcBef>
              <a:spcAft>
                <a:spcPts val="0"/>
              </a:spcAft>
              <a:buSzPts val="1100"/>
              <a:buNone/>
              <a:defRPr sz="1100"/>
            </a:lvl9pPr>
          </a:lstStyle>
          <a:p/>
        </p:txBody>
      </p:sp>
      <p:sp>
        <p:nvSpPr>
          <p:cNvPr id="89" name="Google Shape;89;p16"/>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lnSpc>
                <a:spcPct val="100000"/>
              </a:lnSpc>
              <a:spcBef>
                <a:spcPts val="0"/>
              </a:spcBef>
              <a:spcAft>
                <a:spcPts val="0"/>
              </a:spcAft>
              <a:buSzPts val="1100"/>
              <a:buNone/>
              <a:defRPr sz="1100"/>
            </a:lvl1pPr>
            <a:lvl2pPr lvl="1" rtl="0" algn="l">
              <a:lnSpc>
                <a:spcPct val="100000"/>
              </a:lnSpc>
              <a:spcBef>
                <a:spcPts val="0"/>
              </a:spcBef>
              <a:spcAft>
                <a:spcPts val="0"/>
              </a:spcAft>
              <a:buSzPts val="1100"/>
              <a:buNone/>
              <a:defRPr sz="1100"/>
            </a:lvl2pPr>
            <a:lvl3pPr lvl="2" rtl="0" algn="l">
              <a:lnSpc>
                <a:spcPct val="100000"/>
              </a:lnSpc>
              <a:spcBef>
                <a:spcPts val="0"/>
              </a:spcBef>
              <a:spcAft>
                <a:spcPts val="0"/>
              </a:spcAft>
              <a:buSzPts val="1100"/>
              <a:buNone/>
              <a:defRPr sz="1100"/>
            </a:lvl3pPr>
            <a:lvl4pPr lvl="3" rtl="0" algn="l">
              <a:lnSpc>
                <a:spcPct val="100000"/>
              </a:lnSpc>
              <a:spcBef>
                <a:spcPts val="0"/>
              </a:spcBef>
              <a:spcAft>
                <a:spcPts val="0"/>
              </a:spcAft>
              <a:buSzPts val="1100"/>
              <a:buNone/>
              <a:defRPr sz="1100"/>
            </a:lvl4pPr>
            <a:lvl5pPr lvl="4" rtl="0" algn="l">
              <a:lnSpc>
                <a:spcPct val="100000"/>
              </a:lnSpc>
              <a:spcBef>
                <a:spcPts val="0"/>
              </a:spcBef>
              <a:spcAft>
                <a:spcPts val="0"/>
              </a:spcAft>
              <a:buSzPts val="1100"/>
              <a:buNone/>
              <a:defRPr sz="1100"/>
            </a:lvl5pPr>
            <a:lvl6pPr lvl="5" rtl="0" algn="l">
              <a:lnSpc>
                <a:spcPct val="100000"/>
              </a:lnSpc>
              <a:spcBef>
                <a:spcPts val="0"/>
              </a:spcBef>
              <a:spcAft>
                <a:spcPts val="0"/>
              </a:spcAft>
              <a:buSzPts val="1100"/>
              <a:buNone/>
              <a:defRPr sz="1100"/>
            </a:lvl6pPr>
            <a:lvl7pPr lvl="6" rtl="0" algn="l">
              <a:lnSpc>
                <a:spcPct val="100000"/>
              </a:lnSpc>
              <a:spcBef>
                <a:spcPts val="0"/>
              </a:spcBef>
              <a:spcAft>
                <a:spcPts val="0"/>
              </a:spcAft>
              <a:buSzPts val="1100"/>
              <a:buNone/>
              <a:defRPr sz="1100"/>
            </a:lvl7pPr>
            <a:lvl8pPr lvl="7" rtl="0" algn="l">
              <a:lnSpc>
                <a:spcPct val="100000"/>
              </a:lnSpc>
              <a:spcBef>
                <a:spcPts val="0"/>
              </a:spcBef>
              <a:spcAft>
                <a:spcPts val="0"/>
              </a:spcAft>
              <a:buSzPts val="1100"/>
              <a:buNone/>
              <a:defRPr sz="1100"/>
            </a:lvl8pPr>
            <a:lvl9pPr lvl="8" rtl="0" algn="l">
              <a:lnSpc>
                <a:spcPct val="100000"/>
              </a:lnSpc>
              <a:spcBef>
                <a:spcPts val="0"/>
              </a:spcBef>
              <a:spcAft>
                <a:spcPts val="0"/>
              </a:spcAft>
              <a:buSzPts val="1100"/>
              <a:buNone/>
              <a:defRPr sz="1100"/>
            </a:lvl9pPr>
          </a:lstStyle>
          <a:p/>
        </p:txBody>
      </p:sp>
      <p:sp>
        <p:nvSpPr>
          <p:cNvPr id="90" name="Google Shape;90;p1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solidFill>
          <a:schemeClr val="dk2"/>
        </a:solidFill>
      </p:bgPr>
    </p:bg>
    <p:spTree>
      <p:nvGrpSpPr>
        <p:cNvPr id="95" name="Shape 95"/>
        <p:cNvGrpSpPr/>
        <p:nvPr/>
      </p:nvGrpSpPr>
      <p:grpSpPr>
        <a:xfrm>
          <a:off x="0" y="0"/>
          <a:ext cx="0" cy="0"/>
          <a:chOff x="0" y="0"/>
          <a:chExt cx="0" cy="0"/>
        </a:xfrm>
      </p:grpSpPr>
      <p:sp>
        <p:nvSpPr>
          <p:cNvPr id="96" name="Google Shape;96;p18"/>
          <p:cNvSpPr/>
          <p:nvPr/>
        </p:nvSpPr>
        <p:spPr>
          <a:xfrm>
            <a:off x="0" y="4218710"/>
            <a:ext cx="9144000" cy="9249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97" name="Google Shape;97;p18"/>
          <p:cNvSpPr txBox="1"/>
          <p:nvPr>
            <p:ph type="ctrTitle"/>
          </p:nvPr>
        </p:nvSpPr>
        <p:spPr>
          <a:xfrm>
            <a:off x="317809" y="1154296"/>
            <a:ext cx="8452200" cy="692100"/>
          </a:xfrm>
          <a:prstGeom prst="rect">
            <a:avLst/>
          </a:prstGeom>
          <a:noFill/>
          <a:ln>
            <a:noFill/>
          </a:ln>
        </p:spPr>
        <p:txBody>
          <a:bodyPr anchorCtr="0" anchor="b" bIns="34275" lIns="68575" spcFirstLastPara="1" rIns="68575" wrap="square" tIns="34275">
            <a:sp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98" name="Google Shape;98;p18"/>
          <p:cNvSpPr txBox="1"/>
          <p:nvPr>
            <p:ph idx="1" type="subTitle"/>
          </p:nvPr>
        </p:nvSpPr>
        <p:spPr>
          <a:xfrm>
            <a:off x="394000" y="1887525"/>
            <a:ext cx="8452200" cy="393900"/>
          </a:xfrm>
          <a:prstGeom prst="rect">
            <a:avLst/>
          </a:prstGeom>
          <a:noFill/>
          <a:ln>
            <a:noFill/>
          </a:ln>
        </p:spPr>
        <p:txBody>
          <a:bodyPr anchorCtr="0" anchor="t" bIns="0" lIns="0" spcFirstLastPara="1" rIns="0" wrap="square" tIns="0">
            <a:spAutoFit/>
          </a:bodyPr>
          <a:lstStyle>
            <a:lvl1pPr lvl="0" marR="0" rtl="0" algn="l">
              <a:lnSpc>
                <a:spcPct val="90000"/>
              </a:lnSpc>
              <a:spcBef>
                <a:spcPts val="800"/>
              </a:spcBef>
              <a:spcAft>
                <a:spcPts val="0"/>
              </a:spcAft>
              <a:buClr>
                <a:schemeClr val="accent1"/>
              </a:buClr>
              <a:buSzPts val="2100"/>
              <a:buFont typeface="Arial"/>
              <a:buNone/>
              <a:defRPr b="0" i="0" sz="2100" u="none" cap="none" strike="noStrike">
                <a:solidFill>
                  <a:schemeClr val="lt1"/>
                </a:solidFill>
                <a:latin typeface="Century Gothic"/>
                <a:ea typeface="Century Gothic"/>
                <a:cs typeface="Century Gothic"/>
                <a:sym typeface="Century Gothic"/>
              </a:defRPr>
            </a:lvl1pPr>
            <a:lvl2pPr lvl="1" marR="0" rtl="0" algn="ctr">
              <a:lnSpc>
                <a:spcPct val="90000"/>
              </a:lnSpc>
              <a:spcBef>
                <a:spcPts val="400"/>
              </a:spcBef>
              <a:spcAft>
                <a:spcPts val="0"/>
              </a:spcAft>
              <a:buClr>
                <a:schemeClr val="accent1"/>
              </a:buClr>
              <a:buSzPts val="1500"/>
              <a:buFont typeface="Arial"/>
              <a:buNone/>
              <a:defRPr b="0" i="0" sz="1500" u="none" cap="none" strike="noStrike">
                <a:solidFill>
                  <a:schemeClr val="dk1"/>
                </a:solidFill>
                <a:latin typeface="Century Gothic"/>
                <a:ea typeface="Century Gothic"/>
                <a:cs typeface="Century Gothic"/>
                <a:sym typeface="Century Gothic"/>
              </a:defRPr>
            </a:lvl2pPr>
            <a:lvl3pPr lvl="2" marR="0" rtl="0" algn="ctr">
              <a:lnSpc>
                <a:spcPct val="90000"/>
              </a:lnSpc>
              <a:spcBef>
                <a:spcPts val="400"/>
              </a:spcBef>
              <a:spcAft>
                <a:spcPts val="0"/>
              </a:spcAft>
              <a:buClr>
                <a:schemeClr val="accent1"/>
              </a:buClr>
              <a:buSzPts val="1400"/>
              <a:buFont typeface="Arial"/>
              <a:buNone/>
              <a:defRPr b="0" i="0" sz="1400" u="none" cap="none" strike="noStrike">
                <a:solidFill>
                  <a:schemeClr val="dk1"/>
                </a:solidFill>
                <a:latin typeface="Century Gothic"/>
                <a:ea typeface="Century Gothic"/>
                <a:cs typeface="Century Gothic"/>
                <a:sym typeface="Century Gothic"/>
              </a:defRPr>
            </a:lvl3pPr>
            <a:lvl4pPr lvl="3" marR="0" rtl="0" algn="ctr">
              <a:lnSpc>
                <a:spcPct val="90000"/>
              </a:lnSpc>
              <a:spcBef>
                <a:spcPts val="400"/>
              </a:spcBef>
              <a:spcAft>
                <a:spcPts val="0"/>
              </a:spcAft>
              <a:buClr>
                <a:schemeClr val="accent1"/>
              </a:buClr>
              <a:buSzPts val="1200"/>
              <a:buFont typeface="Arial"/>
              <a:buNone/>
              <a:defRPr b="0" i="0" sz="1200" u="none" cap="none" strike="noStrike">
                <a:solidFill>
                  <a:schemeClr val="dk1"/>
                </a:solidFill>
                <a:latin typeface="Century Gothic"/>
                <a:ea typeface="Century Gothic"/>
                <a:cs typeface="Century Gothic"/>
                <a:sym typeface="Century Gothic"/>
              </a:defRPr>
            </a:lvl4pPr>
            <a:lvl5pPr lvl="4" marR="0" rtl="0" algn="ctr">
              <a:lnSpc>
                <a:spcPct val="90000"/>
              </a:lnSpc>
              <a:spcBef>
                <a:spcPts val="400"/>
              </a:spcBef>
              <a:spcAft>
                <a:spcPts val="0"/>
              </a:spcAft>
              <a:buClr>
                <a:schemeClr val="accent1"/>
              </a:buClr>
              <a:buSzPts val="1200"/>
              <a:buFont typeface="Arial"/>
              <a:buNone/>
              <a:defRPr b="0" i="0" sz="1200" u="none" cap="none" strike="noStrike">
                <a:solidFill>
                  <a:schemeClr val="dk1"/>
                </a:solidFill>
                <a:latin typeface="Century Gothic"/>
                <a:ea typeface="Century Gothic"/>
                <a:cs typeface="Century Gothic"/>
                <a:sym typeface="Century Gothic"/>
              </a:defRPr>
            </a:lvl5pPr>
            <a:lvl6pPr lvl="5"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pic>
        <p:nvPicPr>
          <p:cNvPr id="99" name="Google Shape;99;p18"/>
          <p:cNvPicPr preferRelativeResize="0"/>
          <p:nvPr/>
        </p:nvPicPr>
        <p:blipFill rotWithShape="1">
          <a:blip r:embed="rId2">
            <a:alphaModFix/>
          </a:blip>
          <a:srcRect b="0" l="0" r="0" t="0"/>
          <a:stretch/>
        </p:blipFill>
        <p:spPr>
          <a:xfrm>
            <a:off x="7050024" y="4841748"/>
            <a:ext cx="1932469" cy="143764"/>
          </a:xfrm>
          <a:prstGeom prst="rect">
            <a:avLst/>
          </a:prstGeom>
          <a:noFill/>
          <a:ln>
            <a:noFill/>
          </a:ln>
        </p:spPr>
      </p:pic>
      <p:sp>
        <p:nvSpPr>
          <p:cNvPr id="100" name="Google Shape;100;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3132">
          <p15:clr>
            <a:srgbClr val="FBAE40"/>
          </p15:clr>
        </p15:guide>
        <p15:guide id="2"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list" type="obj">
  <p:cSld name="OBJECT">
    <p:spTree>
      <p:nvGrpSpPr>
        <p:cNvPr id="101" name="Shape 101"/>
        <p:cNvGrpSpPr/>
        <p:nvPr/>
      </p:nvGrpSpPr>
      <p:grpSpPr>
        <a:xfrm>
          <a:off x="0" y="0"/>
          <a:ext cx="0" cy="0"/>
          <a:chOff x="0" y="0"/>
          <a:chExt cx="0" cy="0"/>
        </a:xfrm>
      </p:grpSpPr>
      <p:sp>
        <p:nvSpPr>
          <p:cNvPr id="102" name="Google Shape;102;p19"/>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03" name="Google Shape;103;p19"/>
          <p:cNvSpPr txBox="1"/>
          <p:nvPr>
            <p:ph idx="1" type="body"/>
          </p:nvPr>
        </p:nvSpPr>
        <p:spPr>
          <a:xfrm>
            <a:off x="531050" y="1023175"/>
            <a:ext cx="7161000" cy="32025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104" name="Google Shape;104;p19"/>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105" name="Google Shape;105;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FBAE40"/>
          </p15:clr>
        </p15:guide>
        <p15:guide id="2" pos="1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type="twoObj">
  <p:cSld name="TWO_OBJECTS">
    <p:spTree>
      <p:nvGrpSpPr>
        <p:cNvPr id="106" name="Shape 106"/>
        <p:cNvGrpSpPr/>
        <p:nvPr/>
      </p:nvGrpSpPr>
      <p:grpSpPr>
        <a:xfrm>
          <a:off x="0" y="0"/>
          <a:ext cx="0" cy="0"/>
          <a:chOff x="0" y="0"/>
          <a:chExt cx="0" cy="0"/>
        </a:xfrm>
      </p:grpSpPr>
      <p:sp>
        <p:nvSpPr>
          <p:cNvPr id="107" name="Google Shape;107;p20"/>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08" name="Google Shape;108;p20"/>
          <p:cNvSpPr txBox="1"/>
          <p:nvPr/>
        </p:nvSpPr>
        <p:spPr>
          <a:xfrm>
            <a:off x="4472325" y="1162300"/>
            <a:ext cx="3344100" cy="308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txBox="1"/>
          <p:nvPr>
            <p:ph idx="1" type="body"/>
          </p:nvPr>
        </p:nvSpPr>
        <p:spPr>
          <a:xfrm>
            <a:off x="531050" y="1023175"/>
            <a:ext cx="3493200" cy="32025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110" name="Google Shape;110;p20"/>
          <p:cNvSpPr txBox="1"/>
          <p:nvPr>
            <p:ph idx="2" type="body"/>
          </p:nvPr>
        </p:nvSpPr>
        <p:spPr>
          <a:xfrm>
            <a:off x="4397775" y="1023175"/>
            <a:ext cx="3493200" cy="32025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111" name="Google Shape;111;p20"/>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112" name="Google Shape;112;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horizontal image">
  <p:cSld name="Two Content Blocks + Picture">
    <p:spTree>
      <p:nvGrpSpPr>
        <p:cNvPr id="113" name="Shape 113"/>
        <p:cNvGrpSpPr/>
        <p:nvPr/>
      </p:nvGrpSpPr>
      <p:grpSpPr>
        <a:xfrm>
          <a:off x="0" y="0"/>
          <a:ext cx="0" cy="0"/>
          <a:chOff x="0" y="0"/>
          <a:chExt cx="0" cy="0"/>
        </a:xfrm>
      </p:grpSpPr>
      <p:sp>
        <p:nvSpPr>
          <p:cNvPr id="114" name="Google Shape;114;p21"/>
          <p:cNvSpPr txBox="1"/>
          <p:nvPr/>
        </p:nvSpPr>
        <p:spPr>
          <a:xfrm>
            <a:off x="718800" y="1024875"/>
            <a:ext cx="7750200" cy="101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latin typeface="Avenir"/>
              <a:ea typeface="Avenir"/>
              <a:cs typeface="Avenir"/>
              <a:sym typeface="Avenir"/>
            </a:endParaRPr>
          </a:p>
        </p:txBody>
      </p:sp>
      <p:sp>
        <p:nvSpPr>
          <p:cNvPr id="115" name="Google Shape;115;p21"/>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16" name="Google Shape;116;p21"/>
          <p:cNvSpPr txBox="1"/>
          <p:nvPr>
            <p:ph idx="1" type="subTitle"/>
          </p:nvPr>
        </p:nvSpPr>
        <p:spPr>
          <a:xfrm>
            <a:off x="534700" y="9182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17" name="Google Shape;117;p21"/>
          <p:cNvSpPr txBox="1"/>
          <p:nvPr>
            <p:ph idx="2" type="body"/>
          </p:nvPr>
        </p:nvSpPr>
        <p:spPr>
          <a:xfrm>
            <a:off x="531050" y="1395225"/>
            <a:ext cx="81630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118" name="Google Shape;118;p21"/>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119" name="Google Shape;119;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Row list + image">
  <p:cSld name="Two Content Blocks + Picture_2">
    <p:spTree>
      <p:nvGrpSpPr>
        <p:cNvPr id="120" name="Shape 120"/>
        <p:cNvGrpSpPr/>
        <p:nvPr/>
      </p:nvGrpSpPr>
      <p:grpSpPr>
        <a:xfrm>
          <a:off x="0" y="0"/>
          <a:ext cx="0" cy="0"/>
          <a:chOff x="0" y="0"/>
          <a:chExt cx="0" cy="0"/>
        </a:xfrm>
      </p:grpSpPr>
      <p:sp>
        <p:nvSpPr>
          <p:cNvPr id="121" name="Google Shape;121;p22"/>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22" name="Google Shape;122;p22"/>
          <p:cNvSpPr txBox="1"/>
          <p:nvPr>
            <p:ph idx="1" type="subTitle"/>
          </p:nvPr>
        </p:nvSpPr>
        <p:spPr>
          <a:xfrm>
            <a:off x="534700" y="9182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23" name="Google Shape;123;p22"/>
          <p:cNvSpPr txBox="1"/>
          <p:nvPr>
            <p:ph idx="2" type="body"/>
          </p:nvPr>
        </p:nvSpPr>
        <p:spPr>
          <a:xfrm>
            <a:off x="531050" y="1395225"/>
            <a:ext cx="4722300" cy="30300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124" name="Google Shape;124;p22"/>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125" name="Google Shape;125;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list">
  <p:cSld name="Two Content Blocks + Picture_2_1">
    <p:spTree>
      <p:nvGrpSpPr>
        <p:cNvPr id="126" name="Shape 126"/>
        <p:cNvGrpSpPr/>
        <p:nvPr/>
      </p:nvGrpSpPr>
      <p:grpSpPr>
        <a:xfrm>
          <a:off x="0" y="0"/>
          <a:ext cx="0" cy="0"/>
          <a:chOff x="0" y="0"/>
          <a:chExt cx="0" cy="0"/>
        </a:xfrm>
      </p:grpSpPr>
      <p:sp>
        <p:nvSpPr>
          <p:cNvPr id="127" name="Google Shape;127;p23"/>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28" name="Google Shape;128;p23"/>
          <p:cNvSpPr txBox="1"/>
          <p:nvPr>
            <p:ph idx="1" type="subTitle"/>
          </p:nvPr>
        </p:nvSpPr>
        <p:spPr>
          <a:xfrm>
            <a:off x="535276" y="9182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29" name="Google Shape;129;p23"/>
          <p:cNvSpPr txBox="1"/>
          <p:nvPr>
            <p:ph idx="2" type="body"/>
          </p:nvPr>
        </p:nvSpPr>
        <p:spPr>
          <a:xfrm>
            <a:off x="531050" y="13952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130" name="Google Shape;130;p23"/>
          <p:cNvSpPr txBox="1"/>
          <p:nvPr>
            <p:ph idx="3" type="subTitle"/>
          </p:nvPr>
        </p:nvSpPr>
        <p:spPr>
          <a:xfrm>
            <a:off x="535276" y="28620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31" name="Google Shape;131;p23"/>
          <p:cNvSpPr txBox="1"/>
          <p:nvPr>
            <p:ph idx="4" type="body"/>
          </p:nvPr>
        </p:nvSpPr>
        <p:spPr>
          <a:xfrm>
            <a:off x="531050" y="33390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132" name="Google Shape;132;p23"/>
          <p:cNvSpPr txBox="1"/>
          <p:nvPr>
            <p:ph idx="5" type="subTitle"/>
          </p:nvPr>
        </p:nvSpPr>
        <p:spPr>
          <a:xfrm>
            <a:off x="4810401" y="9182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33" name="Google Shape;133;p23"/>
          <p:cNvSpPr txBox="1"/>
          <p:nvPr>
            <p:ph idx="6" type="body"/>
          </p:nvPr>
        </p:nvSpPr>
        <p:spPr>
          <a:xfrm>
            <a:off x="4806175" y="13952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134" name="Google Shape;134;p23"/>
          <p:cNvSpPr txBox="1"/>
          <p:nvPr>
            <p:ph idx="7" type="subTitle"/>
          </p:nvPr>
        </p:nvSpPr>
        <p:spPr>
          <a:xfrm>
            <a:off x="4810401" y="28620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35" name="Google Shape;135;p23"/>
          <p:cNvSpPr txBox="1"/>
          <p:nvPr>
            <p:ph idx="8" type="body"/>
          </p:nvPr>
        </p:nvSpPr>
        <p:spPr>
          <a:xfrm>
            <a:off x="4806175" y="33390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136" name="Google Shape;136;p23"/>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137" name="Google Shape;137;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list">
  <p:cSld name="Two Content Blocks + Picture_2_1_1">
    <p:spTree>
      <p:nvGrpSpPr>
        <p:cNvPr id="138" name="Shape 138"/>
        <p:cNvGrpSpPr/>
        <p:nvPr/>
      </p:nvGrpSpPr>
      <p:grpSpPr>
        <a:xfrm>
          <a:off x="0" y="0"/>
          <a:ext cx="0" cy="0"/>
          <a:chOff x="0" y="0"/>
          <a:chExt cx="0" cy="0"/>
        </a:xfrm>
      </p:grpSpPr>
      <p:sp>
        <p:nvSpPr>
          <p:cNvPr id="139" name="Google Shape;139;p24"/>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40" name="Google Shape;140;p24"/>
          <p:cNvSpPr txBox="1"/>
          <p:nvPr/>
        </p:nvSpPr>
        <p:spPr>
          <a:xfrm>
            <a:off x="1149250" y="3624025"/>
            <a:ext cx="2389800" cy="27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4"/>
          <p:cNvSpPr txBox="1"/>
          <p:nvPr>
            <p:ph idx="1" type="subTitle"/>
          </p:nvPr>
        </p:nvSpPr>
        <p:spPr>
          <a:xfrm>
            <a:off x="534700" y="9182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42" name="Google Shape;142;p24"/>
          <p:cNvSpPr txBox="1"/>
          <p:nvPr>
            <p:ph idx="2" type="body"/>
          </p:nvPr>
        </p:nvSpPr>
        <p:spPr>
          <a:xfrm>
            <a:off x="531050" y="1395225"/>
            <a:ext cx="47223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143" name="Google Shape;143;p24"/>
          <p:cNvSpPr txBox="1"/>
          <p:nvPr>
            <p:ph idx="3" type="subTitle"/>
          </p:nvPr>
        </p:nvSpPr>
        <p:spPr>
          <a:xfrm>
            <a:off x="534700" y="28620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44" name="Google Shape;144;p24"/>
          <p:cNvSpPr txBox="1"/>
          <p:nvPr>
            <p:ph idx="4" type="body"/>
          </p:nvPr>
        </p:nvSpPr>
        <p:spPr>
          <a:xfrm>
            <a:off x="531050" y="3339025"/>
            <a:ext cx="47223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145" name="Google Shape;145;p24"/>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146" name="Google Shape;146;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Navy" type="secHead">
  <p:cSld name="SECTION_HEADER">
    <p:bg>
      <p:bgPr>
        <a:solidFill>
          <a:schemeClr val="dk2"/>
        </a:solidFill>
      </p:bgPr>
    </p:bg>
    <p:spTree>
      <p:nvGrpSpPr>
        <p:cNvPr id="147" name="Shape 147"/>
        <p:cNvGrpSpPr/>
        <p:nvPr/>
      </p:nvGrpSpPr>
      <p:grpSpPr>
        <a:xfrm>
          <a:off x="0" y="0"/>
          <a:ext cx="0" cy="0"/>
          <a:chOff x="0" y="0"/>
          <a:chExt cx="0" cy="0"/>
        </a:xfrm>
      </p:grpSpPr>
      <p:sp>
        <p:nvSpPr>
          <p:cNvPr id="148" name="Google Shape;148;p25"/>
          <p:cNvSpPr/>
          <p:nvPr/>
        </p:nvSpPr>
        <p:spPr>
          <a:xfrm>
            <a:off x="0" y="4218710"/>
            <a:ext cx="9144000" cy="9249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49" name="Google Shape;149;p25"/>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50" name="Google Shape;150;p25"/>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51" name="Google Shape;151;p25"/>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52" name="Google Shape;152;p25"/>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53" name="Google Shape;153;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2484">
          <p15:clr>
            <a:srgbClr val="FBAE40"/>
          </p15:clr>
        </p15:guide>
        <p15:guide id="2" pos="216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Moss">
  <p:cSld name="Section Header Moss">
    <p:bg>
      <p:bgPr>
        <a:solidFill>
          <a:schemeClr val="accent2"/>
        </a:solidFill>
      </p:bgPr>
    </p:bg>
    <p:spTree>
      <p:nvGrpSpPr>
        <p:cNvPr id="154" name="Shape 154"/>
        <p:cNvGrpSpPr/>
        <p:nvPr/>
      </p:nvGrpSpPr>
      <p:grpSpPr>
        <a:xfrm>
          <a:off x="0" y="0"/>
          <a:ext cx="0" cy="0"/>
          <a:chOff x="0" y="0"/>
          <a:chExt cx="0" cy="0"/>
        </a:xfrm>
      </p:grpSpPr>
      <p:sp>
        <p:nvSpPr>
          <p:cNvPr id="155" name="Google Shape;155;p26"/>
          <p:cNvSpPr/>
          <p:nvPr/>
        </p:nvSpPr>
        <p:spPr>
          <a:xfrm>
            <a:off x="0" y="4218710"/>
            <a:ext cx="9144000" cy="9249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56" name="Google Shape;156;p26"/>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57" name="Google Shape;157;p26"/>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58" name="Google Shape;158;p26"/>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59" name="Google Shape;159;p26"/>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60" name="Google Shape;160;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ea Green">
  <p:cSld name="Section Header Sea Green">
    <p:bg>
      <p:bgPr>
        <a:solidFill>
          <a:schemeClr val="accent3"/>
        </a:solidFill>
      </p:bgPr>
    </p:bg>
    <p:spTree>
      <p:nvGrpSpPr>
        <p:cNvPr id="161" name="Shape 161"/>
        <p:cNvGrpSpPr/>
        <p:nvPr/>
      </p:nvGrpSpPr>
      <p:grpSpPr>
        <a:xfrm>
          <a:off x="0" y="0"/>
          <a:ext cx="0" cy="0"/>
          <a:chOff x="0" y="0"/>
          <a:chExt cx="0" cy="0"/>
        </a:xfrm>
      </p:grpSpPr>
      <p:sp>
        <p:nvSpPr>
          <p:cNvPr id="162" name="Google Shape;162;p27"/>
          <p:cNvSpPr/>
          <p:nvPr/>
        </p:nvSpPr>
        <p:spPr>
          <a:xfrm>
            <a:off x="0" y="4218710"/>
            <a:ext cx="9144000" cy="924900"/>
          </a:xfrm>
          <a:prstGeom prst="rect">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63" name="Google Shape;163;p27"/>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64" name="Google Shape;164;p27"/>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65" name="Google Shape;165;p27"/>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66" name="Google Shape;166;p27"/>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67" name="Google Shape;167;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Coral">
  <p:cSld name="Section Header Coral">
    <p:bg>
      <p:bgPr>
        <a:solidFill>
          <a:schemeClr val="accent4"/>
        </a:solidFill>
      </p:bgPr>
    </p:bg>
    <p:spTree>
      <p:nvGrpSpPr>
        <p:cNvPr id="168" name="Shape 168"/>
        <p:cNvGrpSpPr/>
        <p:nvPr/>
      </p:nvGrpSpPr>
      <p:grpSpPr>
        <a:xfrm>
          <a:off x="0" y="0"/>
          <a:ext cx="0" cy="0"/>
          <a:chOff x="0" y="0"/>
          <a:chExt cx="0" cy="0"/>
        </a:xfrm>
      </p:grpSpPr>
      <p:sp>
        <p:nvSpPr>
          <p:cNvPr id="169" name="Google Shape;169;p28"/>
          <p:cNvSpPr/>
          <p:nvPr/>
        </p:nvSpPr>
        <p:spPr>
          <a:xfrm>
            <a:off x="0" y="4218710"/>
            <a:ext cx="9144000" cy="9249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70" name="Google Shape;170;p28"/>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71" name="Google Shape;171;p28"/>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72" name="Google Shape;172;p28"/>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73" name="Google Shape;173;p28"/>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74" name="Google Shape;174;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Gold">
  <p:cSld name="Section Header Gold">
    <p:bg>
      <p:bgPr>
        <a:solidFill>
          <a:schemeClr val="lt2"/>
        </a:solidFill>
      </p:bgPr>
    </p:bg>
    <p:spTree>
      <p:nvGrpSpPr>
        <p:cNvPr id="175" name="Shape 175"/>
        <p:cNvGrpSpPr/>
        <p:nvPr/>
      </p:nvGrpSpPr>
      <p:grpSpPr>
        <a:xfrm>
          <a:off x="0" y="0"/>
          <a:ext cx="0" cy="0"/>
          <a:chOff x="0" y="0"/>
          <a:chExt cx="0" cy="0"/>
        </a:xfrm>
      </p:grpSpPr>
      <p:sp>
        <p:nvSpPr>
          <p:cNvPr id="176" name="Google Shape;176;p29"/>
          <p:cNvSpPr/>
          <p:nvPr/>
        </p:nvSpPr>
        <p:spPr>
          <a:xfrm>
            <a:off x="0" y="4218710"/>
            <a:ext cx="9144000" cy="9249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77" name="Google Shape;177;p29"/>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SzPts val="2700"/>
              <a:buFont typeface="Century Gothic"/>
              <a:buNone/>
              <a:defRPr b="1" i="0" sz="2700" u="none" cap="none" strike="noStrike">
                <a:latin typeface="Century Gothic"/>
                <a:ea typeface="Century Gothic"/>
                <a:cs typeface="Century Gothic"/>
                <a:sym typeface="Century Gothic"/>
              </a:defRPr>
            </a:lvl1pPr>
            <a:lvl2pPr lvl="1" rtl="0">
              <a:spcBef>
                <a:spcPts val="0"/>
              </a:spcBef>
              <a:spcAft>
                <a:spcPts val="0"/>
              </a:spcAft>
              <a:buClr>
                <a:schemeClr val="dk2"/>
              </a:buClr>
              <a:buSzPts val="1100"/>
              <a:buNone/>
              <a:defRPr sz="1400">
                <a:solidFill>
                  <a:schemeClr val="dk2"/>
                </a:solidFill>
              </a:defRPr>
            </a:lvl2pPr>
            <a:lvl3pPr lvl="2" rtl="0">
              <a:spcBef>
                <a:spcPts val="0"/>
              </a:spcBef>
              <a:spcAft>
                <a:spcPts val="0"/>
              </a:spcAft>
              <a:buClr>
                <a:schemeClr val="dk2"/>
              </a:buClr>
              <a:buSzPts val="1100"/>
              <a:buNone/>
              <a:defRPr sz="1400">
                <a:solidFill>
                  <a:schemeClr val="dk2"/>
                </a:solidFill>
              </a:defRPr>
            </a:lvl3pPr>
            <a:lvl4pPr lvl="3" rtl="0">
              <a:spcBef>
                <a:spcPts val="0"/>
              </a:spcBef>
              <a:spcAft>
                <a:spcPts val="0"/>
              </a:spcAft>
              <a:buClr>
                <a:schemeClr val="dk2"/>
              </a:buClr>
              <a:buSzPts val="1100"/>
              <a:buNone/>
              <a:defRPr sz="1400">
                <a:solidFill>
                  <a:schemeClr val="dk2"/>
                </a:solidFill>
              </a:defRPr>
            </a:lvl4pPr>
            <a:lvl5pPr lvl="4" rtl="0">
              <a:spcBef>
                <a:spcPts val="0"/>
              </a:spcBef>
              <a:spcAft>
                <a:spcPts val="0"/>
              </a:spcAft>
              <a:buClr>
                <a:schemeClr val="dk2"/>
              </a:buClr>
              <a:buSzPts val="1100"/>
              <a:buNone/>
              <a:defRPr sz="1400">
                <a:solidFill>
                  <a:schemeClr val="dk2"/>
                </a:solidFill>
              </a:defRPr>
            </a:lvl5pPr>
            <a:lvl6pPr lvl="5" rtl="0">
              <a:spcBef>
                <a:spcPts val="0"/>
              </a:spcBef>
              <a:spcAft>
                <a:spcPts val="0"/>
              </a:spcAft>
              <a:buClr>
                <a:schemeClr val="dk2"/>
              </a:buClr>
              <a:buSzPts val="1100"/>
              <a:buNone/>
              <a:defRPr sz="1400">
                <a:solidFill>
                  <a:schemeClr val="dk2"/>
                </a:solidFill>
              </a:defRPr>
            </a:lvl6pPr>
            <a:lvl7pPr lvl="6" rtl="0">
              <a:spcBef>
                <a:spcPts val="0"/>
              </a:spcBef>
              <a:spcAft>
                <a:spcPts val="0"/>
              </a:spcAft>
              <a:buClr>
                <a:schemeClr val="dk2"/>
              </a:buClr>
              <a:buSzPts val="1100"/>
              <a:buNone/>
              <a:defRPr sz="1400">
                <a:solidFill>
                  <a:schemeClr val="dk2"/>
                </a:solidFill>
              </a:defRPr>
            </a:lvl7pPr>
            <a:lvl8pPr lvl="7" rtl="0">
              <a:spcBef>
                <a:spcPts val="0"/>
              </a:spcBef>
              <a:spcAft>
                <a:spcPts val="0"/>
              </a:spcAft>
              <a:buClr>
                <a:schemeClr val="dk2"/>
              </a:buClr>
              <a:buSzPts val="1100"/>
              <a:buNone/>
              <a:defRPr sz="1400">
                <a:solidFill>
                  <a:schemeClr val="dk2"/>
                </a:solidFill>
              </a:defRPr>
            </a:lvl8pPr>
            <a:lvl9pPr lvl="8" rtl="0">
              <a:spcBef>
                <a:spcPts val="0"/>
              </a:spcBef>
              <a:spcAft>
                <a:spcPts val="0"/>
              </a:spcAft>
              <a:buClr>
                <a:schemeClr val="dk2"/>
              </a:buClr>
              <a:buSzPts val="1100"/>
              <a:buNone/>
              <a:defRPr sz="1400">
                <a:solidFill>
                  <a:schemeClr val="dk2"/>
                </a:solidFill>
              </a:defRPr>
            </a:lvl9pPr>
          </a:lstStyle>
          <a:p/>
        </p:txBody>
      </p:sp>
      <p:sp>
        <p:nvSpPr>
          <p:cNvPr id="178" name="Google Shape;178;p29"/>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chemeClr val="dk2"/>
                </a:solidFill>
                <a:latin typeface="Century Gothic"/>
                <a:ea typeface="Century Gothic"/>
                <a:cs typeface="Century Gothic"/>
                <a:sym typeface="Century Gothic"/>
              </a:defRPr>
            </a:lvl1pPr>
            <a:lvl2pPr lvl="1" rtl="0">
              <a:spcBef>
                <a:spcPts val="0"/>
              </a:spcBef>
              <a:spcAft>
                <a:spcPts val="0"/>
              </a:spcAft>
              <a:buNone/>
              <a:defRPr>
                <a:solidFill>
                  <a:schemeClr val="dk2"/>
                </a:solidFill>
              </a:defRPr>
            </a:lvl2pPr>
            <a:lvl3pPr lvl="2" rtl="0">
              <a:spcBef>
                <a:spcPts val="0"/>
              </a:spcBef>
              <a:spcAft>
                <a:spcPts val="0"/>
              </a:spcAft>
              <a:buNone/>
              <a:defRPr>
                <a:solidFill>
                  <a:schemeClr val="dk2"/>
                </a:solidFill>
              </a:defRPr>
            </a:lvl3pPr>
            <a:lvl4pPr lvl="3" rtl="0">
              <a:spcBef>
                <a:spcPts val="0"/>
              </a:spcBef>
              <a:spcAft>
                <a:spcPts val="0"/>
              </a:spcAft>
              <a:buNone/>
              <a:defRPr>
                <a:solidFill>
                  <a:schemeClr val="dk2"/>
                </a:solidFill>
              </a:defRPr>
            </a:lvl4pPr>
            <a:lvl5pPr lvl="4" rtl="0">
              <a:spcBef>
                <a:spcPts val="0"/>
              </a:spcBef>
              <a:spcAft>
                <a:spcPts val="0"/>
              </a:spcAft>
              <a:buNone/>
              <a:defRPr>
                <a:solidFill>
                  <a:schemeClr val="dk2"/>
                </a:solidFill>
              </a:defRPr>
            </a:lvl5pPr>
            <a:lvl6pPr lvl="5" rtl="0">
              <a:spcBef>
                <a:spcPts val="0"/>
              </a:spcBef>
              <a:spcAft>
                <a:spcPts val="0"/>
              </a:spcAft>
              <a:buNone/>
              <a:defRPr>
                <a:solidFill>
                  <a:schemeClr val="dk2"/>
                </a:solidFill>
              </a:defRPr>
            </a:lvl6pPr>
            <a:lvl7pPr lvl="6" rtl="0">
              <a:spcBef>
                <a:spcPts val="0"/>
              </a:spcBef>
              <a:spcAft>
                <a:spcPts val="0"/>
              </a:spcAft>
              <a:buNone/>
              <a:defRPr>
                <a:solidFill>
                  <a:schemeClr val="dk2"/>
                </a:solidFill>
              </a:defRPr>
            </a:lvl7pPr>
            <a:lvl8pPr lvl="7" rtl="0">
              <a:spcBef>
                <a:spcPts val="0"/>
              </a:spcBef>
              <a:spcAft>
                <a:spcPts val="0"/>
              </a:spcAft>
              <a:buNone/>
              <a:defRPr>
                <a:solidFill>
                  <a:schemeClr val="dk2"/>
                </a:solidFill>
              </a:defRPr>
            </a:lvl8pPr>
            <a:lvl9pPr lvl="8" rtl="0">
              <a:spcBef>
                <a:spcPts val="0"/>
              </a:spcBef>
              <a:spcAft>
                <a:spcPts val="0"/>
              </a:spcAft>
              <a:buNone/>
              <a:defRPr>
                <a:solidFill>
                  <a:schemeClr val="dk2"/>
                </a:solidFill>
              </a:defRPr>
            </a:lvl9pPr>
          </a:lstStyle>
          <a:p/>
        </p:txBody>
      </p:sp>
      <p:pic>
        <p:nvPicPr>
          <p:cNvPr id="179" name="Google Shape;179;p29"/>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80" name="Google Shape;180;p29"/>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81" name="Google Shape;181;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Aqua 1">
  <p:cSld name="Section Header Aqua_1">
    <p:bg>
      <p:bgPr>
        <a:solidFill>
          <a:schemeClr val="accent1"/>
        </a:solidFill>
      </p:bgPr>
    </p:bg>
    <p:spTree>
      <p:nvGrpSpPr>
        <p:cNvPr id="182" name="Shape 182"/>
        <p:cNvGrpSpPr/>
        <p:nvPr/>
      </p:nvGrpSpPr>
      <p:grpSpPr>
        <a:xfrm>
          <a:off x="0" y="0"/>
          <a:ext cx="0" cy="0"/>
          <a:chOff x="0" y="0"/>
          <a:chExt cx="0" cy="0"/>
        </a:xfrm>
      </p:grpSpPr>
      <p:sp>
        <p:nvSpPr>
          <p:cNvPr id="183" name="Google Shape;183;p30"/>
          <p:cNvSpPr/>
          <p:nvPr/>
        </p:nvSpPr>
        <p:spPr>
          <a:xfrm>
            <a:off x="0" y="4218710"/>
            <a:ext cx="9144000" cy="9249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84" name="Google Shape;184;p30"/>
          <p:cNvSpPr txBox="1"/>
          <p:nvPr>
            <p:ph type="title"/>
          </p:nvPr>
        </p:nvSpPr>
        <p:spPr>
          <a:xfrm>
            <a:off x="776288" y="32229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85" name="Google Shape;185;p30"/>
          <p:cNvSpPr txBox="1"/>
          <p:nvPr>
            <p:ph idx="1" type="subTitle"/>
          </p:nvPr>
        </p:nvSpPr>
        <p:spPr>
          <a:xfrm>
            <a:off x="805575" y="40524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86" name="Google Shape;186;p30"/>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87" name="Google Shape;187;p30"/>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88" name="Google Shape;188;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5.xml"/><Relationship Id="rId10" Type="http://schemas.openxmlformats.org/officeDocument/2006/relationships/slideLayout" Target="../slideLayouts/slideLayout24.xml"/><Relationship Id="rId13" Type="http://schemas.openxmlformats.org/officeDocument/2006/relationships/slideLayout" Target="../slideLayouts/slideLayout27.xml"/><Relationship Id="rId12" Type="http://schemas.openxmlformats.org/officeDocument/2006/relationships/slideLayout" Target="../slideLayouts/slideLayout26.xml"/><Relationship Id="rId1" Type="http://schemas.openxmlformats.org/officeDocument/2006/relationships/image" Target="../media/image1.png"/><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5" Type="http://schemas.openxmlformats.org/officeDocument/2006/relationships/theme" Target="../theme/theme3.xml"/><Relationship Id="rId14" Type="http://schemas.openxmlformats.org/officeDocument/2006/relationships/slideLayout" Target="../slideLayouts/slideLayout28.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1" name="Shape 91"/>
        <p:cNvGrpSpPr/>
        <p:nvPr/>
      </p:nvGrpSpPr>
      <p:grpSpPr>
        <a:xfrm>
          <a:off x="0" y="0"/>
          <a:ext cx="0" cy="0"/>
          <a:chOff x="0" y="0"/>
          <a:chExt cx="0" cy="0"/>
        </a:xfrm>
      </p:grpSpPr>
      <p:sp>
        <p:nvSpPr>
          <p:cNvPr id="92" name="Google Shape;92;p17"/>
          <p:cNvSpPr txBox="1"/>
          <p:nvPr>
            <p:ph type="title"/>
          </p:nvPr>
        </p:nvSpPr>
        <p:spPr>
          <a:xfrm>
            <a:off x="394853" y="273844"/>
            <a:ext cx="8354400" cy="4443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pic>
        <p:nvPicPr>
          <p:cNvPr id="93" name="Google Shape;93;p17"/>
          <p:cNvPicPr preferRelativeResize="0"/>
          <p:nvPr/>
        </p:nvPicPr>
        <p:blipFill>
          <a:blip r:embed="rId1">
            <a:alphaModFix/>
          </a:blip>
          <a:stretch>
            <a:fillRect/>
          </a:stretch>
        </p:blipFill>
        <p:spPr>
          <a:xfrm>
            <a:off x="7025800" y="4844350"/>
            <a:ext cx="1951327" cy="146300"/>
          </a:xfrm>
          <a:prstGeom prst="rect">
            <a:avLst/>
          </a:prstGeom>
          <a:noFill/>
          <a:ln>
            <a:noFill/>
          </a:ln>
        </p:spPr>
      </p:pic>
      <p:sp>
        <p:nvSpPr>
          <p:cNvPr id="94" name="Google Shape;94;p1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rtl="0" algn="r">
              <a:buNone/>
              <a:defRPr sz="1300">
                <a:solidFill>
                  <a:schemeClr val="dk2"/>
                </a:solidFill>
                <a:latin typeface="Century Gothic"/>
                <a:ea typeface="Century Gothic"/>
                <a:cs typeface="Century Gothic"/>
                <a:sym typeface="Century Gothic"/>
              </a:defRPr>
            </a:lvl1pPr>
            <a:lvl2pPr lvl="1" rtl="0" algn="r">
              <a:buNone/>
              <a:defRPr sz="1300">
                <a:solidFill>
                  <a:schemeClr val="dk2"/>
                </a:solidFill>
                <a:latin typeface="Century Gothic"/>
                <a:ea typeface="Century Gothic"/>
                <a:cs typeface="Century Gothic"/>
                <a:sym typeface="Century Gothic"/>
              </a:defRPr>
            </a:lvl2pPr>
            <a:lvl3pPr lvl="2" rtl="0" algn="r">
              <a:buNone/>
              <a:defRPr sz="1300">
                <a:solidFill>
                  <a:schemeClr val="dk2"/>
                </a:solidFill>
                <a:latin typeface="Century Gothic"/>
                <a:ea typeface="Century Gothic"/>
                <a:cs typeface="Century Gothic"/>
                <a:sym typeface="Century Gothic"/>
              </a:defRPr>
            </a:lvl3pPr>
            <a:lvl4pPr lvl="3" rtl="0" algn="r">
              <a:buNone/>
              <a:defRPr sz="1300">
                <a:solidFill>
                  <a:schemeClr val="dk2"/>
                </a:solidFill>
                <a:latin typeface="Century Gothic"/>
                <a:ea typeface="Century Gothic"/>
                <a:cs typeface="Century Gothic"/>
                <a:sym typeface="Century Gothic"/>
              </a:defRPr>
            </a:lvl4pPr>
            <a:lvl5pPr lvl="4" rtl="0" algn="r">
              <a:buNone/>
              <a:defRPr sz="1300">
                <a:solidFill>
                  <a:schemeClr val="dk2"/>
                </a:solidFill>
                <a:latin typeface="Century Gothic"/>
                <a:ea typeface="Century Gothic"/>
                <a:cs typeface="Century Gothic"/>
                <a:sym typeface="Century Gothic"/>
              </a:defRPr>
            </a:lvl5pPr>
            <a:lvl6pPr lvl="5" rtl="0" algn="r">
              <a:buNone/>
              <a:defRPr sz="1300">
                <a:solidFill>
                  <a:schemeClr val="dk2"/>
                </a:solidFill>
                <a:latin typeface="Century Gothic"/>
                <a:ea typeface="Century Gothic"/>
                <a:cs typeface="Century Gothic"/>
                <a:sym typeface="Century Gothic"/>
              </a:defRPr>
            </a:lvl6pPr>
            <a:lvl7pPr lvl="6" rtl="0" algn="r">
              <a:buNone/>
              <a:defRPr sz="1300">
                <a:solidFill>
                  <a:schemeClr val="dk2"/>
                </a:solidFill>
                <a:latin typeface="Century Gothic"/>
                <a:ea typeface="Century Gothic"/>
                <a:cs typeface="Century Gothic"/>
                <a:sym typeface="Century Gothic"/>
              </a:defRPr>
            </a:lvl7pPr>
            <a:lvl8pPr lvl="7" rtl="0" algn="r">
              <a:buNone/>
              <a:defRPr sz="1300">
                <a:solidFill>
                  <a:schemeClr val="dk2"/>
                </a:solidFill>
                <a:latin typeface="Century Gothic"/>
                <a:ea typeface="Century Gothic"/>
                <a:cs typeface="Century Gothic"/>
                <a:sym typeface="Century Gothic"/>
              </a:defRPr>
            </a:lvl8pPr>
            <a:lvl9pPr lvl="8" rtl="0" algn="r">
              <a:buNone/>
              <a:defRPr sz="1300">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27.png"/><Relationship Id="rId6" Type="http://schemas.openxmlformats.org/officeDocument/2006/relationships/image" Target="../media/image18.png"/><Relationship Id="rId7"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1.png"/><Relationship Id="rId4" Type="http://schemas.openxmlformats.org/officeDocument/2006/relationships/hyperlink" Target="https://rdamsc.bath.ac.uk" TargetMode="External"/><Relationship Id="rId5" Type="http://schemas.openxmlformats.org/officeDocument/2006/relationships/image" Target="../media/image17.png"/><Relationship Id="rId6" Type="http://schemas.openxmlformats.org/officeDocument/2006/relationships/image" Target="../media/image21.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hyperlink" Target="https://perma.cc/A5PN-YF7Z" TargetMode="External"/><Relationship Id="rId5" Type="http://schemas.openxmlformats.org/officeDocument/2006/relationships/hyperlink" Target="https://perma.cc/A5PN-YF7Z" TargetMode="External"/><Relationship Id="rId6" Type="http://schemas.openxmlformats.org/officeDocument/2006/relationships/hyperlink" Target="https://rdamsc.bath.ac.uk"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8.png"/><Relationship Id="rId4" Type="http://schemas.openxmlformats.org/officeDocument/2006/relationships/hyperlink" Target="https://perma.cc/E2TP-GXSX"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5.png"/><Relationship Id="rId4" Type="http://schemas.openxmlformats.org/officeDocument/2006/relationships/image" Target="../media/image19.png"/><Relationship Id="rId5" Type="http://schemas.openxmlformats.org/officeDocument/2006/relationships/image" Target="../media/image23.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ezeml.edirepository.org/" TargetMode="External"/><Relationship Id="rId4" Type="http://schemas.openxmlformats.org/officeDocument/2006/relationships/hyperlink" Target="https://cran.r-project.org/web/packages/EML/index.html" TargetMode="External"/><Relationship Id="rId5" Type="http://schemas.openxmlformats.org/officeDocument/2006/relationships/hyperlink" Target="https://github.com/UCSB-Library-Research-Data-Services/bren-meds213-spring-2023-class-data/blob/main/week6/04_eml-losapio-complete.R" TargetMode="External"/><Relationship Id="rId6" Type="http://schemas.openxmlformats.org/officeDocument/2006/relationships/hyperlink" Target="https://github.com/lkuiucsb/Excel-to-E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s://doi.org/10.18739/A2222R68W" TargetMode="Externa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6.png"/><Relationship Id="rId4" Type="http://schemas.openxmlformats.org/officeDocument/2006/relationships/hyperlink" Target="https://www.nceas.ucsb.edu/news/why-you-never-knew-how-much-you-needed-ecological-metadata-languag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search.dataone.org/data" TargetMode="External"/><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30.png"/><Relationship Id="rId4" Type="http://schemas.openxmlformats.org/officeDocument/2006/relationships/hyperlink" Target="https://perma.cc/A5PN-YF7Z"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hyperlink" Target="https://www.jamescookartworkshop.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11.png"/><Relationship Id="rId6"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9.png"/><Relationship Id="rId4" Type="http://schemas.openxmlformats.org/officeDocument/2006/relationships/hyperlink" Target="https://doi.org/10.1038/sdata.2016.18"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1"/>
          <p:cNvSpPr txBox="1"/>
          <p:nvPr>
            <p:ph type="ctrTitle"/>
          </p:nvPr>
        </p:nvSpPr>
        <p:spPr>
          <a:xfrm>
            <a:off x="697575" y="1789500"/>
            <a:ext cx="7039800" cy="669600"/>
          </a:xfrm>
          <a:prstGeom prst="rect">
            <a:avLst/>
          </a:prstGeom>
        </p:spPr>
        <p:txBody>
          <a:bodyPr anchorCtr="0" anchor="b" bIns="34275" lIns="68575" spcFirstLastPara="1" rIns="68575" wrap="square" tIns="34275">
            <a:spAutoFit/>
          </a:bodyPr>
          <a:lstStyle/>
          <a:p>
            <a:pPr indent="0" lvl="0" marL="0" rtl="0" algn="l">
              <a:lnSpc>
                <a:spcPct val="100000"/>
              </a:lnSpc>
              <a:spcBef>
                <a:spcPts val="0"/>
              </a:spcBef>
              <a:spcAft>
                <a:spcPts val="0"/>
              </a:spcAft>
              <a:buNone/>
            </a:pPr>
            <a:r>
              <a:rPr lang="en" sz="3900">
                <a:solidFill>
                  <a:srgbClr val="FCFCFC"/>
                </a:solidFill>
              </a:rPr>
              <a:t>Metadata Standards</a:t>
            </a:r>
            <a:endParaRPr sz="2800">
              <a:solidFill>
                <a:srgbClr val="FCFCFC"/>
              </a:solidFill>
            </a:endParaRPr>
          </a:p>
        </p:txBody>
      </p:sp>
      <p:sp>
        <p:nvSpPr>
          <p:cNvPr id="194" name="Google Shape;194;p31"/>
          <p:cNvSpPr txBox="1"/>
          <p:nvPr/>
        </p:nvSpPr>
        <p:spPr>
          <a:xfrm>
            <a:off x="1819925" y="499050"/>
            <a:ext cx="7116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i="1" sz="1300">
              <a:solidFill>
                <a:srgbClr val="F1C232"/>
              </a:solidFill>
              <a:latin typeface="Lobster"/>
              <a:ea typeface="Lobster"/>
              <a:cs typeface="Lobster"/>
              <a:sym typeface="Lobster"/>
            </a:endParaRPr>
          </a:p>
        </p:txBody>
      </p:sp>
      <p:sp>
        <p:nvSpPr>
          <p:cNvPr id="195" name="Google Shape;195;p31"/>
          <p:cNvSpPr txBox="1"/>
          <p:nvPr/>
        </p:nvSpPr>
        <p:spPr>
          <a:xfrm>
            <a:off x="4289450" y="3754650"/>
            <a:ext cx="4469100" cy="936000"/>
          </a:xfrm>
          <a:prstGeom prst="rect">
            <a:avLst/>
          </a:prstGeom>
          <a:noFill/>
          <a:ln>
            <a:noFill/>
          </a:ln>
        </p:spPr>
        <p:txBody>
          <a:bodyPr anchorCtr="0" anchor="t" bIns="36575" lIns="64000" spcFirstLastPara="1" rIns="64000" wrap="square" tIns="36575">
            <a:spAutoFit/>
          </a:bodyPr>
          <a:lstStyle/>
          <a:p>
            <a:pPr indent="0" lvl="0" marL="0" rtl="0" algn="l">
              <a:spcBef>
                <a:spcPts val="0"/>
              </a:spcBef>
              <a:spcAft>
                <a:spcPts val="0"/>
              </a:spcAft>
              <a:buNone/>
            </a:pPr>
            <a:r>
              <a:rPr lang="en" sz="1700">
                <a:solidFill>
                  <a:srgbClr val="FFFFFF"/>
                </a:solidFill>
                <a:latin typeface="Nunito Sans"/>
                <a:ea typeface="Nunito Sans"/>
                <a:cs typeface="Nunito Sans"/>
                <a:sym typeface="Nunito Sans"/>
              </a:rPr>
              <a:t>Renata Curty</a:t>
            </a:r>
            <a:endParaRPr sz="1700">
              <a:solidFill>
                <a:srgbClr val="FFFFFF"/>
              </a:solidFill>
              <a:latin typeface="Nunito Sans"/>
              <a:ea typeface="Nunito Sans"/>
              <a:cs typeface="Nunito Sans"/>
              <a:sym typeface="Nunito Sans"/>
            </a:endParaRPr>
          </a:p>
          <a:p>
            <a:pPr indent="0" lvl="0" marL="0" rtl="0" algn="l">
              <a:spcBef>
                <a:spcPts val="0"/>
              </a:spcBef>
              <a:spcAft>
                <a:spcPts val="0"/>
              </a:spcAft>
              <a:buNone/>
            </a:pPr>
            <a:r>
              <a:rPr lang="en" sz="1300">
                <a:solidFill>
                  <a:srgbClr val="FEBC11"/>
                </a:solidFill>
                <a:latin typeface="Nunito Sans"/>
                <a:ea typeface="Nunito Sans"/>
                <a:cs typeface="Nunito Sans"/>
                <a:sym typeface="Nunito Sans"/>
              </a:rPr>
              <a:t>Research Data Services, UCSB Library</a:t>
            </a:r>
            <a:endParaRPr sz="1300">
              <a:solidFill>
                <a:srgbClr val="FEBC11"/>
              </a:solidFill>
              <a:latin typeface="Nunito Sans"/>
              <a:ea typeface="Nunito Sans"/>
              <a:cs typeface="Nunito Sans"/>
              <a:sym typeface="Nunito Sans"/>
            </a:endParaRPr>
          </a:p>
          <a:p>
            <a:pPr indent="0" lvl="0" marL="0" rtl="0" algn="l">
              <a:spcBef>
                <a:spcPts val="0"/>
              </a:spcBef>
              <a:spcAft>
                <a:spcPts val="0"/>
              </a:spcAft>
              <a:buNone/>
            </a:pPr>
            <a:r>
              <a:rPr lang="en" sz="1300">
                <a:solidFill>
                  <a:srgbClr val="FEBC11"/>
                </a:solidFill>
                <a:latin typeface="Nunito Sans"/>
                <a:ea typeface="Nunito Sans"/>
                <a:cs typeface="Nunito Sans"/>
                <a:sym typeface="Nunito Sans"/>
              </a:rPr>
              <a:t>rds@library.ucsb.edu</a:t>
            </a:r>
            <a:endParaRPr sz="1300">
              <a:solidFill>
                <a:srgbClr val="FEBC11"/>
              </a:solidFill>
              <a:latin typeface="Nunito Sans"/>
              <a:ea typeface="Nunito Sans"/>
              <a:cs typeface="Nunito Sans"/>
              <a:sym typeface="Nunito Sans"/>
            </a:endParaRPr>
          </a:p>
          <a:p>
            <a:pPr indent="0" lvl="0" marL="0" rtl="0" algn="l">
              <a:spcBef>
                <a:spcPts val="0"/>
              </a:spcBef>
              <a:spcAft>
                <a:spcPts val="0"/>
              </a:spcAft>
              <a:buNone/>
            </a:pPr>
            <a:r>
              <a:t/>
            </a:r>
            <a:endParaRPr sz="1300">
              <a:solidFill>
                <a:srgbClr val="FEBC11"/>
              </a:solidFill>
              <a:latin typeface="Century Gothic"/>
              <a:ea typeface="Century Gothic"/>
              <a:cs typeface="Century Gothic"/>
              <a:sym typeface="Century Gothic"/>
            </a:endParaRPr>
          </a:p>
        </p:txBody>
      </p:sp>
      <p:sp>
        <p:nvSpPr>
          <p:cNvPr id="196" name="Google Shape;196;p31"/>
          <p:cNvSpPr txBox="1"/>
          <p:nvPr/>
        </p:nvSpPr>
        <p:spPr>
          <a:xfrm>
            <a:off x="200025" y="247650"/>
            <a:ext cx="7116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lt2"/>
                </a:solidFill>
                <a:latin typeface="Nunito Sans"/>
                <a:ea typeface="Nunito Sans"/>
                <a:cs typeface="Nunito Sans"/>
                <a:sym typeface="Nunito Sans"/>
              </a:rPr>
              <a:t>EDS213 - Databases &amp; Data Management (Week 7)</a:t>
            </a:r>
            <a:endParaRPr b="1" sz="1500">
              <a:solidFill>
                <a:schemeClr val="lt2"/>
              </a:solidFill>
              <a:latin typeface="Nunito Sans"/>
              <a:ea typeface="Nunito Sans"/>
              <a:cs typeface="Nunito Sans"/>
              <a:sym typeface="Nunito Sans"/>
            </a:endParaRPr>
          </a:p>
          <a:p>
            <a:pPr indent="0" lvl="0" marL="0" rtl="0" algn="l">
              <a:spcBef>
                <a:spcPts val="0"/>
              </a:spcBef>
              <a:spcAft>
                <a:spcPts val="0"/>
              </a:spcAft>
              <a:buNone/>
            </a:pPr>
            <a:r>
              <a:t/>
            </a:r>
            <a:endParaRPr i="1" sz="1300">
              <a:solidFill>
                <a:srgbClr val="F1C232"/>
              </a:solidFill>
              <a:latin typeface="Lobster"/>
              <a:ea typeface="Lobster"/>
              <a:cs typeface="Lobster"/>
              <a:sym typeface="Lobs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0"/>
          <p:cNvSpPr txBox="1"/>
          <p:nvPr>
            <p:ph type="title"/>
          </p:nvPr>
        </p:nvSpPr>
        <p:spPr>
          <a:xfrm>
            <a:off x="311700" y="88525"/>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SzPts val="990"/>
              <a:buNone/>
            </a:pPr>
            <a:r>
              <a:rPr b="1" lang="en" sz="3180">
                <a:solidFill>
                  <a:srgbClr val="004B83"/>
                </a:solidFill>
                <a:latin typeface="Century Gothic"/>
                <a:ea typeface="Century Gothic"/>
                <a:cs typeface="Century Gothic"/>
                <a:sym typeface="Century Gothic"/>
              </a:rPr>
              <a:t>Metadata?</a:t>
            </a:r>
            <a:endParaRPr sz="2820"/>
          </a:p>
        </p:txBody>
      </p:sp>
      <p:pic>
        <p:nvPicPr>
          <p:cNvPr id="277" name="Google Shape;277;p40"/>
          <p:cNvPicPr preferRelativeResize="0"/>
          <p:nvPr/>
        </p:nvPicPr>
        <p:blipFill>
          <a:blip r:embed="rId3">
            <a:alphaModFix/>
          </a:blip>
          <a:stretch>
            <a:fillRect/>
          </a:stretch>
        </p:blipFill>
        <p:spPr>
          <a:xfrm>
            <a:off x="432650" y="661225"/>
            <a:ext cx="7882150" cy="43009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1"/>
          <p:cNvSpPr txBox="1"/>
          <p:nvPr>
            <p:ph type="title"/>
          </p:nvPr>
        </p:nvSpPr>
        <p:spPr>
          <a:xfrm>
            <a:off x="311700" y="12325"/>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SzPts val="990"/>
              <a:buNone/>
            </a:pPr>
            <a:r>
              <a:rPr b="1" lang="en" sz="3080">
                <a:solidFill>
                  <a:srgbClr val="004B83"/>
                </a:solidFill>
                <a:latin typeface="Century Gothic"/>
                <a:ea typeface="Century Gothic"/>
                <a:cs typeface="Century Gothic"/>
                <a:sym typeface="Century Gothic"/>
              </a:rPr>
              <a:t>Metadata?</a:t>
            </a:r>
            <a:endParaRPr sz="2720"/>
          </a:p>
        </p:txBody>
      </p:sp>
      <p:pic>
        <p:nvPicPr>
          <p:cNvPr id="283" name="Google Shape;283;p41"/>
          <p:cNvPicPr preferRelativeResize="0"/>
          <p:nvPr/>
        </p:nvPicPr>
        <p:blipFill>
          <a:blip r:embed="rId3">
            <a:alphaModFix/>
          </a:blip>
          <a:stretch>
            <a:fillRect/>
          </a:stretch>
        </p:blipFill>
        <p:spPr>
          <a:xfrm>
            <a:off x="311700" y="612675"/>
            <a:ext cx="3911525" cy="4402800"/>
          </a:xfrm>
          <a:prstGeom prst="rect">
            <a:avLst/>
          </a:prstGeom>
          <a:noFill/>
          <a:ln>
            <a:noFill/>
          </a:ln>
        </p:spPr>
      </p:pic>
      <p:pic>
        <p:nvPicPr>
          <p:cNvPr id="284" name="Google Shape;284;p41"/>
          <p:cNvPicPr preferRelativeResize="0"/>
          <p:nvPr/>
        </p:nvPicPr>
        <p:blipFill rotWithShape="1">
          <a:blip r:embed="rId4">
            <a:alphaModFix/>
          </a:blip>
          <a:srcRect b="0" l="2066" r="0" t="0"/>
          <a:stretch/>
        </p:blipFill>
        <p:spPr>
          <a:xfrm>
            <a:off x="4304600" y="889825"/>
            <a:ext cx="4610799" cy="38558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42"/>
          <p:cNvPicPr preferRelativeResize="0"/>
          <p:nvPr/>
        </p:nvPicPr>
        <p:blipFill>
          <a:blip r:embed="rId3">
            <a:alphaModFix/>
          </a:blip>
          <a:stretch>
            <a:fillRect/>
          </a:stretch>
        </p:blipFill>
        <p:spPr>
          <a:xfrm>
            <a:off x="299875" y="527700"/>
            <a:ext cx="3826400" cy="1503225"/>
          </a:xfrm>
          <a:prstGeom prst="rect">
            <a:avLst/>
          </a:prstGeom>
          <a:noFill/>
          <a:ln>
            <a:noFill/>
          </a:ln>
        </p:spPr>
      </p:pic>
      <p:pic>
        <p:nvPicPr>
          <p:cNvPr id="290" name="Google Shape;290;p42"/>
          <p:cNvPicPr preferRelativeResize="0"/>
          <p:nvPr/>
        </p:nvPicPr>
        <p:blipFill rotWithShape="1">
          <a:blip r:embed="rId4">
            <a:alphaModFix/>
          </a:blip>
          <a:srcRect b="19627" l="25791" r="22292" t="26758"/>
          <a:stretch/>
        </p:blipFill>
        <p:spPr>
          <a:xfrm>
            <a:off x="264750" y="2564426"/>
            <a:ext cx="3234600" cy="2088000"/>
          </a:xfrm>
          <a:prstGeom prst="rect">
            <a:avLst/>
          </a:prstGeom>
          <a:noFill/>
          <a:ln>
            <a:noFill/>
          </a:ln>
        </p:spPr>
      </p:pic>
      <p:pic>
        <p:nvPicPr>
          <p:cNvPr id="291" name="Google Shape;291;p42"/>
          <p:cNvPicPr preferRelativeResize="0"/>
          <p:nvPr/>
        </p:nvPicPr>
        <p:blipFill>
          <a:blip r:embed="rId5">
            <a:alphaModFix/>
          </a:blip>
          <a:stretch>
            <a:fillRect/>
          </a:stretch>
        </p:blipFill>
        <p:spPr>
          <a:xfrm>
            <a:off x="4970325" y="129423"/>
            <a:ext cx="3826400" cy="2087902"/>
          </a:xfrm>
          <a:prstGeom prst="rect">
            <a:avLst/>
          </a:prstGeom>
          <a:noFill/>
          <a:ln>
            <a:noFill/>
          </a:ln>
        </p:spPr>
      </p:pic>
      <p:pic>
        <p:nvPicPr>
          <p:cNvPr id="292" name="Google Shape;292;p42"/>
          <p:cNvPicPr preferRelativeResize="0"/>
          <p:nvPr/>
        </p:nvPicPr>
        <p:blipFill>
          <a:blip r:embed="rId6">
            <a:alphaModFix/>
          </a:blip>
          <a:stretch>
            <a:fillRect/>
          </a:stretch>
        </p:blipFill>
        <p:spPr>
          <a:xfrm>
            <a:off x="4202475" y="2876550"/>
            <a:ext cx="2224324" cy="1903699"/>
          </a:xfrm>
          <a:prstGeom prst="rect">
            <a:avLst/>
          </a:prstGeom>
          <a:noFill/>
          <a:ln>
            <a:noFill/>
          </a:ln>
        </p:spPr>
      </p:pic>
      <p:pic>
        <p:nvPicPr>
          <p:cNvPr id="293" name="Google Shape;293;p42"/>
          <p:cNvPicPr preferRelativeResize="0"/>
          <p:nvPr/>
        </p:nvPicPr>
        <p:blipFill rotWithShape="1">
          <a:blip r:embed="rId7">
            <a:alphaModFix/>
          </a:blip>
          <a:srcRect b="0" l="2066" r="0" t="0"/>
          <a:stretch/>
        </p:blipFill>
        <p:spPr>
          <a:xfrm>
            <a:off x="6253569" y="2978642"/>
            <a:ext cx="2620481" cy="1666263"/>
          </a:xfrm>
          <a:prstGeom prst="rect">
            <a:avLst/>
          </a:prstGeom>
          <a:noFill/>
          <a:ln>
            <a:noFill/>
          </a:ln>
        </p:spPr>
      </p:pic>
      <p:sp>
        <p:nvSpPr>
          <p:cNvPr id="294" name="Google Shape;294;p42"/>
          <p:cNvSpPr txBox="1"/>
          <p:nvPr/>
        </p:nvSpPr>
        <p:spPr>
          <a:xfrm>
            <a:off x="382450" y="2030925"/>
            <a:ext cx="3128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Human-readable/ Manually Created</a:t>
            </a:r>
            <a:endParaRPr sz="1100"/>
          </a:p>
          <a:p>
            <a:pPr indent="0" lvl="0" marL="0" rtl="0" algn="l">
              <a:spcBef>
                <a:spcPts val="0"/>
              </a:spcBef>
              <a:spcAft>
                <a:spcPts val="0"/>
              </a:spcAft>
              <a:buNone/>
            </a:pPr>
            <a:r>
              <a:rPr lang="en" sz="1100"/>
              <a:t>Not as easy for machines to parse</a:t>
            </a:r>
            <a:endParaRPr sz="1100"/>
          </a:p>
        </p:txBody>
      </p:sp>
      <p:sp>
        <p:nvSpPr>
          <p:cNvPr id="295" name="Google Shape;295;p42"/>
          <p:cNvSpPr txBox="1"/>
          <p:nvPr/>
        </p:nvSpPr>
        <p:spPr>
          <a:xfrm>
            <a:off x="314325" y="4475450"/>
            <a:ext cx="31281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Automatically Created</a:t>
            </a:r>
            <a:endParaRPr sz="1100"/>
          </a:p>
          <a:p>
            <a:pPr indent="0" lvl="0" marL="0" rtl="0" algn="l">
              <a:spcBef>
                <a:spcPts val="0"/>
              </a:spcBef>
              <a:spcAft>
                <a:spcPts val="0"/>
              </a:spcAft>
              <a:buNone/>
            </a:pPr>
            <a:r>
              <a:rPr lang="en" sz="1100"/>
              <a:t>Both Machine and Human Readable</a:t>
            </a:r>
            <a:endParaRPr sz="1100"/>
          </a:p>
          <a:p>
            <a:pPr indent="0" lvl="0" marL="0" rtl="0" algn="l">
              <a:spcBef>
                <a:spcPts val="0"/>
              </a:spcBef>
              <a:spcAft>
                <a:spcPts val="0"/>
              </a:spcAft>
              <a:buNone/>
            </a:pPr>
            <a:r>
              <a:rPr lang="en" sz="1100"/>
              <a:t>Behind the “scenes”</a:t>
            </a:r>
            <a:endParaRPr sz="1100"/>
          </a:p>
        </p:txBody>
      </p:sp>
      <p:sp>
        <p:nvSpPr>
          <p:cNvPr id="296" name="Google Shape;296;p42"/>
          <p:cNvSpPr txBox="1"/>
          <p:nvPr/>
        </p:nvSpPr>
        <p:spPr>
          <a:xfrm>
            <a:off x="5059025" y="2277150"/>
            <a:ext cx="37377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Machine &amp; Human Readable. Generic. No specific standard. </a:t>
            </a:r>
            <a:endParaRPr sz="1100"/>
          </a:p>
          <a:p>
            <a:pPr indent="0" lvl="0" marL="0" rtl="0" algn="l">
              <a:spcBef>
                <a:spcPts val="0"/>
              </a:spcBef>
              <a:spcAft>
                <a:spcPts val="0"/>
              </a:spcAft>
              <a:buNone/>
            </a:pPr>
            <a:r>
              <a:t/>
            </a:r>
            <a:endParaRPr sz="1100"/>
          </a:p>
        </p:txBody>
      </p:sp>
      <p:sp>
        <p:nvSpPr>
          <p:cNvPr id="297" name="Google Shape;297;p42"/>
          <p:cNvSpPr txBox="1"/>
          <p:nvPr/>
        </p:nvSpPr>
        <p:spPr>
          <a:xfrm>
            <a:off x="4202475" y="4706850"/>
            <a:ext cx="46716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Both Human and </a:t>
            </a:r>
            <a:r>
              <a:rPr lang="en" sz="1100"/>
              <a:t>Machine Readable following a convention/standard</a:t>
            </a:r>
            <a:endParaRPr sz="1100"/>
          </a:p>
        </p:txBody>
      </p:sp>
      <p:sp>
        <p:nvSpPr>
          <p:cNvPr id="298" name="Google Shape;298;p42"/>
          <p:cNvSpPr txBox="1"/>
          <p:nvPr/>
        </p:nvSpPr>
        <p:spPr>
          <a:xfrm>
            <a:off x="0" y="0"/>
            <a:ext cx="4788600" cy="4314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1779">
                <a:solidFill>
                  <a:srgbClr val="004B83"/>
                </a:solidFill>
                <a:latin typeface="Century Gothic"/>
                <a:ea typeface="Century Gothic"/>
                <a:cs typeface="Century Gothic"/>
                <a:sym typeface="Century Gothic"/>
              </a:rPr>
              <a:t>All m</a:t>
            </a:r>
            <a:r>
              <a:rPr b="1" lang="en" sz="1779">
                <a:solidFill>
                  <a:srgbClr val="004B83"/>
                </a:solidFill>
                <a:latin typeface="Century Gothic"/>
                <a:ea typeface="Century Gothic"/>
                <a:cs typeface="Century Gothic"/>
                <a:sym typeface="Century Gothic"/>
              </a:rPr>
              <a:t>etadata…but what </a:t>
            </a:r>
            <a:r>
              <a:rPr b="1" lang="en" sz="1779">
                <a:solidFill>
                  <a:srgbClr val="004B83"/>
                </a:solidFill>
                <a:latin typeface="Century Gothic"/>
                <a:ea typeface="Century Gothic"/>
                <a:cs typeface="Century Gothic"/>
                <a:sym typeface="Century Gothic"/>
              </a:rPr>
              <a:t>about</a:t>
            </a:r>
            <a:r>
              <a:rPr b="1" lang="en" sz="1779">
                <a:solidFill>
                  <a:srgbClr val="004B83"/>
                </a:solidFill>
                <a:latin typeface="Century Gothic"/>
                <a:ea typeface="Century Gothic"/>
                <a:cs typeface="Century Gothic"/>
                <a:sym typeface="Century Gothic"/>
              </a:rPr>
              <a:t> standard? </a:t>
            </a:r>
            <a:endParaRPr sz="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3"/>
          <p:cNvSpPr txBox="1"/>
          <p:nvPr>
            <p:ph type="title"/>
          </p:nvPr>
        </p:nvSpPr>
        <p:spPr>
          <a:xfrm>
            <a:off x="435150" y="2"/>
            <a:ext cx="7886700" cy="7386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2970"/>
              <a:buFont typeface="Impact"/>
              <a:buNone/>
            </a:pPr>
            <a:r>
              <a:rPr b="1" lang="en" sz="3060">
                <a:solidFill>
                  <a:srgbClr val="1C4587"/>
                </a:solidFill>
                <a:latin typeface="Century Gothic"/>
                <a:ea typeface="Century Gothic"/>
                <a:cs typeface="Century Gothic"/>
                <a:sym typeface="Century Gothic"/>
              </a:rPr>
              <a:t>Metadata Best Practices</a:t>
            </a:r>
            <a:endParaRPr b="1" sz="3060">
              <a:solidFill>
                <a:srgbClr val="1C4587"/>
              </a:solidFill>
              <a:latin typeface="Century Gothic"/>
              <a:ea typeface="Century Gothic"/>
              <a:cs typeface="Century Gothic"/>
              <a:sym typeface="Century Gothic"/>
            </a:endParaRPr>
          </a:p>
        </p:txBody>
      </p:sp>
      <p:sp>
        <p:nvSpPr>
          <p:cNvPr id="304" name="Google Shape;304;p43"/>
          <p:cNvSpPr txBox="1"/>
          <p:nvPr>
            <p:ph idx="1" type="body"/>
          </p:nvPr>
        </p:nvSpPr>
        <p:spPr>
          <a:xfrm>
            <a:off x="388800" y="984725"/>
            <a:ext cx="7979400" cy="3083400"/>
          </a:xfrm>
          <a:prstGeom prst="rect">
            <a:avLst/>
          </a:prstGeom>
          <a:noFill/>
          <a:ln>
            <a:noFill/>
          </a:ln>
        </p:spPr>
        <p:txBody>
          <a:bodyPr anchorCtr="0" anchor="t" bIns="34275" lIns="68575" spcFirstLastPara="1" rIns="68575" wrap="square" tIns="34275">
            <a:noAutofit/>
          </a:bodyPr>
          <a:lstStyle/>
          <a:p>
            <a:pPr indent="-355600" lvl="0" marL="457200" rtl="0" algn="l">
              <a:lnSpc>
                <a:spcPct val="115000"/>
              </a:lnSpc>
              <a:spcBef>
                <a:spcPts val="0"/>
              </a:spcBef>
              <a:spcAft>
                <a:spcPts val="0"/>
              </a:spcAft>
              <a:buClr>
                <a:schemeClr val="dk1"/>
              </a:buClr>
              <a:buSzPts val="2000"/>
              <a:buFont typeface="Avenir"/>
              <a:buChar char="●"/>
            </a:pPr>
            <a:r>
              <a:rPr lang="en" sz="2000">
                <a:solidFill>
                  <a:schemeClr val="dk1"/>
                </a:solidFill>
                <a:latin typeface="Avenir"/>
                <a:ea typeface="Avenir"/>
                <a:cs typeface="Avenir"/>
                <a:sym typeface="Avenir"/>
              </a:rPr>
              <a:t>Keep data entry consistent</a:t>
            </a:r>
            <a:endParaRPr sz="2000">
              <a:solidFill>
                <a:schemeClr val="dk1"/>
              </a:solidFill>
              <a:latin typeface="Avenir"/>
              <a:ea typeface="Avenir"/>
              <a:cs typeface="Avenir"/>
              <a:sym typeface="Avenir"/>
            </a:endParaRPr>
          </a:p>
          <a:p>
            <a:pPr indent="-355600" lvl="0" marL="457200" rtl="0" algn="l">
              <a:lnSpc>
                <a:spcPct val="115000"/>
              </a:lnSpc>
              <a:spcBef>
                <a:spcPts val="1000"/>
              </a:spcBef>
              <a:spcAft>
                <a:spcPts val="0"/>
              </a:spcAft>
              <a:buClr>
                <a:schemeClr val="dk1"/>
              </a:buClr>
              <a:buSzPts val="2000"/>
              <a:buFont typeface="Avenir"/>
              <a:buChar char="●"/>
            </a:pPr>
            <a:r>
              <a:rPr lang="en" sz="2000">
                <a:solidFill>
                  <a:schemeClr val="dk1"/>
                </a:solidFill>
                <a:latin typeface="Avenir"/>
                <a:ea typeface="Avenir"/>
                <a:cs typeface="Avenir"/>
                <a:sym typeface="Avenir"/>
              </a:rPr>
              <a:t>Define the parameters and their units</a:t>
            </a:r>
            <a:endParaRPr sz="2000">
              <a:solidFill>
                <a:schemeClr val="dk1"/>
              </a:solidFill>
              <a:latin typeface="Avenir"/>
              <a:ea typeface="Avenir"/>
              <a:cs typeface="Avenir"/>
              <a:sym typeface="Avenir"/>
            </a:endParaRPr>
          </a:p>
          <a:p>
            <a:pPr indent="-355600" lvl="0" marL="457200" rtl="0" algn="l">
              <a:lnSpc>
                <a:spcPct val="115000"/>
              </a:lnSpc>
              <a:spcBef>
                <a:spcPts val="1000"/>
              </a:spcBef>
              <a:spcAft>
                <a:spcPts val="0"/>
              </a:spcAft>
              <a:buClr>
                <a:schemeClr val="dk1"/>
              </a:buClr>
              <a:buSzPts val="2000"/>
              <a:buFont typeface="Avenir"/>
              <a:buChar char="●"/>
            </a:pPr>
            <a:r>
              <a:rPr lang="en" sz="2000">
                <a:solidFill>
                  <a:schemeClr val="dk1"/>
                </a:solidFill>
                <a:latin typeface="Avenir"/>
                <a:ea typeface="Avenir"/>
                <a:cs typeface="Avenir"/>
                <a:sym typeface="Avenir"/>
              </a:rPr>
              <a:t>Explain formats for dates, time, geographic coordinates</a:t>
            </a:r>
            <a:endParaRPr sz="2000">
              <a:solidFill>
                <a:schemeClr val="dk1"/>
              </a:solidFill>
              <a:latin typeface="Avenir"/>
              <a:ea typeface="Avenir"/>
              <a:cs typeface="Avenir"/>
              <a:sym typeface="Avenir"/>
            </a:endParaRPr>
          </a:p>
          <a:p>
            <a:pPr indent="-355600" lvl="0" marL="457200" rtl="0" algn="l">
              <a:lnSpc>
                <a:spcPct val="115000"/>
              </a:lnSpc>
              <a:spcBef>
                <a:spcPts val="1000"/>
              </a:spcBef>
              <a:spcAft>
                <a:spcPts val="0"/>
              </a:spcAft>
              <a:buClr>
                <a:schemeClr val="dk1"/>
              </a:buClr>
              <a:buSzPts val="2000"/>
              <a:buFont typeface="Avenir"/>
              <a:buChar char="●"/>
            </a:pPr>
            <a:r>
              <a:rPr lang="en" sz="2000">
                <a:solidFill>
                  <a:schemeClr val="dk1"/>
                </a:solidFill>
                <a:latin typeface="Avenir"/>
                <a:ea typeface="Avenir"/>
                <a:cs typeface="Avenir"/>
                <a:sym typeface="Avenir"/>
              </a:rPr>
              <a:t>Define any coded values </a:t>
            </a:r>
            <a:r>
              <a:rPr lang="en" sz="2000">
                <a:solidFill>
                  <a:schemeClr val="dk1"/>
                </a:solidFill>
                <a:latin typeface="Avenir"/>
                <a:ea typeface="Avenir"/>
                <a:cs typeface="Avenir"/>
                <a:sym typeface="Avenir"/>
              </a:rPr>
              <a:t>and qualifying values</a:t>
            </a:r>
            <a:endParaRPr sz="2000">
              <a:solidFill>
                <a:schemeClr val="dk1"/>
              </a:solidFill>
              <a:latin typeface="Avenir"/>
              <a:ea typeface="Avenir"/>
              <a:cs typeface="Avenir"/>
              <a:sym typeface="Avenir"/>
            </a:endParaRPr>
          </a:p>
          <a:p>
            <a:pPr indent="-355600" lvl="0" marL="457200" rtl="0" algn="l">
              <a:lnSpc>
                <a:spcPct val="115000"/>
              </a:lnSpc>
              <a:spcBef>
                <a:spcPts val="1000"/>
              </a:spcBef>
              <a:spcAft>
                <a:spcPts val="0"/>
              </a:spcAft>
              <a:buClr>
                <a:schemeClr val="dk1"/>
              </a:buClr>
              <a:buSzPts val="2000"/>
              <a:buFont typeface="Avenir"/>
              <a:buChar char="●"/>
            </a:pPr>
            <a:r>
              <a:rPr lang="en" sz="2000">
                <a:solidFill>
                  <a:schemeClr val="dk1"/>
                </a:solidFill>
                <a:latin typeface="Avenir"/>
                <a:ea typeface="Avenir"/>
                <a:cs typeface="Avenir"/>
                <a:sym typeface="Avenir"/>
              </a:rPr>
              <a:t>Describe quality flags</a:t>
            </a:r>
            <a:endParaRPr sz="2000">
              <a:solidFill>
                <a:schemeClr val="dk1"/>
              </a:solidFill>
              <a:latin typeface="Avenir"/>
              <a:ea typeface="Avenir"/>
              <a:cs typeface="Avenir"/>
              <a:sym typeface="Avenir"/>
            </a:endParaRPr>
          </a:p>
          <a:p>
            <a:pPr indent="-355600" lvl="0" marL="457200" rtl="0" algn="l">
              <a:lnSpc>
                <a:spcPct val="115000"/>
              </a:lnSpc>
              <a:spcBef>
                <a:spcPts val="1000"/>
              </a:spcBef>
              <a:spcAft>
                <a:spcPts val="0"/>
              </a:spcAft>
              <a:buClr>
                <a:schemeClr val="dk1"/>
              </a:buClr>
              <a:buSzPts val="2000"/>
              <a:buFont typeface="Avenir"/>
              <a:buChar char="●"/>
            </a:pPr>
            <a:r>
              <a:rPr lang="en" sz="2000">
                <a:solidFill>
                  <a:schemeClr val="dk1"/>
                </a:solidFill>
                <a:latin typeface="Avenir"/>
                <a:ea typeface="Avenir"/>
                <a:cs typeface="Avenir"/>
                <a:sym typeface="Avenir"/>
              </a:rPr>
              <a:t>Define missing values</a:t>
            </a:r>
            <a:endParaRPr sz="2000">
              <a:solidFill>
                <a:schemeClr val="dk1"/>
              </a:solidFill>
              <a:latin typeface="Avenir"/>
              <a:ea typeface="Avenir"/>
              <a:cs typeface="Avenir"/>
              <a:sym typeface="Avenir"/>
            </a:endParaRPr>
          </a:p>
          <a:p>
            <a:pPr indent="-355600" lvl="0" marL="457200" rtl="0" algn="l">
              <a:lnSpc>
                <a:spcPct val="115000"/>
              </a:lnSpc>
              <a:spcBef>
                <a:spcPts val="1000"/>
              </a:spcBef>
              <a:spcAft>
                <a:spcPts val="1000"/>
              </a:spcAft>
              <a:buClr>
                <a:schemeClr val="dk1"/>
              </a:buClr>
              <a:buSzPts val="2000"/>
              <a:buFont typeface="Avenir"/>
              <a:buChar char="●"/>
            </a:pPr>
            <a:r>
              <a:rPr lang="en" sz="2000">
                <a:solidFill>
                  <a:schemeClr val="dk1"/>
                </a:solidFill>
                <a:latin typeface="Avenir"/>
                <a:ea typeface="Avenir"/>
                <a:cs typeface="Avenir"/>
                <a:sym typeface="Avenir"/>
              </a:rPr>
              <a:t>Give preference to established metadata standards</a:t>
            </a:r>
            <a:endParaRPr sz="2000">
              <a:solidFill>
                <a:schemeClr val="dk1"/>
              </a:solidFill>
              <a:latin typeface="Avenir"/>
              <a:ea typeface="Avenir"/>
              <a:cs typeface="Avenir"/>
              <a:sym typeface="Avenir"/>
            </a:endParaRPr>
          </a:p>
        </p:txBody>
      </p:sp>
      <p:pic>
        <p:nvPicPr>
          <p:cNvPr id="305" name="Google Shape;305;p43"/>
          <p:cNvPicPr preferRelativeResize="0"/>
          <p:nvPr/>
        </p:nvPicPr>
        <p:blipFill>
          <a:blip r:embed="rId3">
            <a:alphaModFix/>
          </a:blip>
          <a:stretch>
            <a:fillRect/>
          </a:stretch>
        </p:blipFill>
        <p:spPr>
          <a:xfrm>
            <a:off x="7272988" y="2842313"/>
            <a:ext cx="1743075" cy="2162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pic>
        <p:nvPicPr>
          <p:cNvPr id="310" name="Google Shape;310;p44"/>
          <p:cNvPicPr preferRelativeResize="0"/>
          <p:nvPr/>
        </p:nvPicPr>
        <p:blipFill rotWithShape="1">
          <a:blip r:embed="rId3">
            <a:alphaModFix/>
          </a:blip>
          <a:srcRect b="0" l="0" r="0" t="17810"/>
          <a:stretch/>
        </p:blipFill>
        <p:spPr>
          <a:xfrm>
            <a:off x="0" y="3406299"/>
            <a:ext cx="4244951" cy="1696251"/>
          </a:xfrm>
          <a:prstGeom prst="rect">
            <a:avLst/>
          </a:prstGeom>
          <a:noFill/>
          <a:ln>
            <a:noFill/>
          </a:ln>
        </p:spPr>
      </p:pic>
      <p:sp>
        <p:nvSpPr>
          <p:cNvPr id="311" name="Google Shape;311;p44"/>
          <p:cNvSpPr txBox="1"/>
          <p:nvPr/>
        </p:nvSpPr>
        <p:spPr>
          <a:xfrm>
            <a:off x="183625" y="1135175"/>
            <a:ext cx="36603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202124"/>
                </a:solidFill>
                <a:highlight>
                  <a:srgbClr val="FFFFFF"/>
                </a:highlight>
                <a:latin typeface="Avenir"/>
                <a:ea typeface="Avenir"/>
                <a:cs typeface="Avenir"/>
                <a:sym typeface="Avenir"/>
              </a:rPr>
              <a:t>Establishes a</a:t>
            </a:r>
            <a:r>
              <a:rPr b="1" lang="en" sz="2400">
                <a:solidFill>
                  <a:srgbClr val="202124"/>
                </a:solidFill>
                <a:highlight>
                  <a:srgbClr val="FFFFFF"/>
                </a:highlight>
                <a:latin typeface="Avenir"/>
                <a:ea typeface="Avenir"/>
                <a:cs typeface="Avenir"/>
                <a:sym typeface="Avenir"/>
              </a:rPr>
              <a:t> common way of structuring and understanding data</a:t>
            </a:r>
            <a:r>
              <a:rPr lang="en" sz="2400">
                <a:solidFill>
                  <a:srgbClr val="202124"/>
                </a:solidFill>
                <a:highlight>
                  <a:srgbClr val="FFFFFF"/>
                </a:highlight>
                <a:latin typeface="Avenir"/>
                <a:ea typeface="Avenir"/>
                <a:cs typeface="Avenir"/>
                <a:sym typeface="Avenir"/>
              </a:rPr>
              <a:t>, and includes principles and implementation issues for utilizing the standard. </a:t>
            </a:r>
            <a:endParaRPr sz="2600">
              <a:latin typeface="Avenir"/>
              <a:ea typeface="Avenir"/>
              <a:cs typeface="Avenir"/>
              <a:sym typeface="Avenir"/>
            </a:endParaRPr>
          </a:p>
        </p:txBody>
      </p:sp>
      <p:sp>
        <p:nvSpPr>
          <p:cNvPr id="312" name="Google Shape;312;p44"/>
          <p:cNvSpPr txBox="1"/>
          <p:nvPr>
            <p:ph type="title"/>
          </p:nvPr>
        </p:nvSpPr>
        <p:spPr>
          <a:xfrm>
            <a:off x="183625" y="195850"/>
            <a:ext cx="8520600" cy="572700"/>
          </a:xfrm>
          <a:prstGeom prst="rect">
            <a:avLst/>
          </a:prstGeom>
        </p:spPr>
        <p:txBody>
          <a:bodyPr anchorCtr="0" anchor="ctr" bIns="34275" lIns="68575" spcFirstLastPara="1" rIns="68575" wrap="square" tIns="34275">
            <a:noAutofit/>
          </a:bodyPr>
          <a:lstStyle/>
          <a:p>
            <a:pPr indent="0" lvl="0" marL="0" rtl="0" algn="l">
              <a:lnSpc>
                <a:spcPct val="90000"/>
              </a:lnSpc>
              <a:spcBef>
                <a:spcPts val="0"/>
              </a:spcBef>
              <a:spcAft>
                <a:spcPts val="0"/>
              </a:spcAft>
              <a:buNone/>
            </a:pPr>
            <a:r>
              <a:rPr b="1" lang="en" sz="3100">
                <a:solidFill>
                  <a:srgbClr val="004B83"/>
                </a:solidFill>
                <a:latin typeface="Century Gothic"/>
                <a:ea typeface="Century Gothic"/>
                <a:cs typeface="Century Gothic"/>
                <a:sym typeface="Century Gothic"/>
              </a:rPr>
              <a:t>Metadata Standard</a:t>
            </a:r>
            <a:endParaRPr sz="3100">
              <a:latin typeface="Century Gothic"/>
              <a:ea typeface="Century Gothic"/>
              <a:cs typeface="Century Gothic"/>
              <a:sym typeface="Century Gothic"/>
            </a:endParaRPr>
          </a:p>
        </p:txBody>
      </p:sp>
      <p:sp>
        <p:nvSpPr>
          <p:cNvPr id="313" name="Google Shape;313;p44"/>
          <p:cNvSpPr txBox="1"/>
          <p:nvPr/>
        </p:nvSpPr>
        <p:spPr>
          <a:xfrm>
            <a:off x="4244950" y="1401900"/>
            <a:ext cx="4459200" cy="3063000"/>
          </a:xfrm>
          <a:prstGeom prst="rect">
            <a:avLst/>
          </a:prstGeom>
          <a:solidFill>
            <a:srgbClr val="FEBC1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700">
                <a:latin typeface="Avenir"/>
                <a:ea typeface="Avenir"/>
                <a:cs typeface="Avenir"/>
                <a:sym typeface="Avenir"/>
              </a:rPr>
              <a:t>Provides a structure to describe and retrieve data!</a:t>
            </a:r>
            <a:endParaRPr b="1" i="1" sz="1700">
              <a:latin typeface="Avenir"/>
              <a:ea typeface="Avenir"/>
              <a:cs typeface="Avenir"/>
              <a:sym typeface="Avenir"/>
            </a:endParaRPr>
          </a:p>
          <a:p>
            <a:pPr indent="0" lvl="0" marL="0" rtl="0" algn="l">
              <a:spcBef>
                <a:spcPts val="0"/>
              </a:spcBef>
              <a:spcAft>
                <a:spcPts val="0"/>
              </a:spcAft>
              <a:buNone/>
            </a:pPr>
            <a:r>
              <a:t/>
            </a:r>
            <a:endParaRPr sz="1700">
              <a:latin typeface="Avenir"/>
              <a:ea typeface="Avenir"/>
              <a:cs typeface="Avenir"/>
              <a:sym typeface="Avenir"/>
            </a:endParaRPr>
          </a:p>
          <a:p>
            <a:pPr indent="-336550" lvl="0" marL="457200" rtl="0" algn="l">
              <a:spcBef>
                <a:spcPts val="0"/>
              </a:spcBef>
              <a:spcAft>
                <a:spcPts val="0"/>
              </a:spcAft>
              <a:buSzPts val="1700"/>
              <a:buFont typeface="Avenir"/>
              <a:buChar char="●"/>
            </a:pPr>
            <a:r>
              <a:rPr lang="en" sz="1700">
                <a:latin typeface="Avenir"/>
                <a:ea typeface="Avenir"/>
                <a:cs typeface="Avenir"/>
                <a:sym typeface="Avenir"/>
              </a:rPr>
              <a:t>Common terms to allow consistency between records</a:t>
            </a:r>
            <a:endParaRPr sz="1700">
              <a:latin typeface="Avenir"/>
              <a:ea typeface="Avenir"/>
              <a:cs typeface="Avenir"/>
              <a:sym typeface="Avenir"/>
            </a:endParaRPr>
          </a:p>
          <a:p>
            <a:pPr indent="-336550" lvl="0" marL="457200" rtl="0" algn="l">
              <a:spcBef>
                <a:spcPts val="0"/>
              </a:spcBef>
              <a:spcAft>
                <a:spcPts val="0"/>
              </a:spcAft>
              <a:buSzPts val="1700"/>
              <a:buFont typeface="Avenir"/>
              <a:buChar char="●"/>
            </a:pPr>
            <a:r>
              <a:rPr lang="en" sz="1700">
                <a:latin typeface="Avenir"/>
                <a:ea typeface="Avenir"/>
                <a:cs typeface="Avenir"/>
                <a:sym typeface="Avenir"/>
              </a:rPr>
              <a:t>Common structure to quickly locate components/items</a:t>
            </a:r>
            <a:endParaRPr sz="1700">
              <a:latin typeface="Avenir"/>
              <a:ea typeface="Avenir"/>
              <a:cs typeface="Avenir"/>
              <a:sym typeface="Avenir"/>
            </a:endParaRPr>
          </a:p>
          <a:p>
            <a:pPr indent="-336550" lvl="0" marL="457200" rtl="0" algn="l">
              <a:spcBef>
                <a:spcPts val="0"/>
              </a:spcBef>
              <a:spcAft>
                <a:spcPts val="0"/>
              </a:spcAft>
              <a:buSzPts val="1700"/>
              <a:buFont typeface="Avenir"/>
              <a:buChar char="●"/>
            </a:pPr>
            <a:r>
              <a:rPr lang="en" sz="1700">
                <a:latin typeface="Avenir"/>
                <a:ea typeface="Avenir"/>
                <a:cs typeface="Avenir"/>
                <a:sym typeface="Avenir"/>
              </a:rPr>
              <a:t>Reliable and predictable format for computer interpretation </a:t>
            </a:r>
            <a:endParaRPr sz="1700">
              <a:latin typeface="Avenir"/>
              <a:ea typeface="Avenir"/>
              <a:cs typeface="Avenir"/>
              <a:sym typeface="Avenir"/>
            </a:endParaRPr>
          </a:p>
          <a:p>
            <a:pPr indent="-336550" lvl="0" marL="457200" rtl="0" algn="l">
              <a:spcBef>
                <a:spcPts val="0"/>
              </a:spcBef>
              <a:spcAft>
                <a:spcPts val="0"/>
              </a:spcAft>
              <a:buSzPts val="1700"/>
              <a:buFont typeface="Avenir"/>
              <a:buChar char="●"/>
            </a:pPr>
            <a:r>
              <a:rPr lang="en" sz="1700">
                <a:latin typeface="Avenir"/>
                <a:ea typeface="Avenir"/>
                <a:cs typeface="Avenir"/>
                <a:sym typeface="Avenir"/>
              </a:rPr>
              <a:t>A uniform summary description of the dataset</a:t>
            </a:r>
            <a:endParaRPr sz="1700">
              <a:latin typeface="Avenir"/>
              <a:ea typeface="Avenir"/>
              <a:cs typeface="Avenir"/>
              <a:sym typeface="Aveni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pic>
        <p:nvPicPr>
          <p:cNvPr id="318" name="Google Shape;318;p45"/>
          <p:cNvPicPr preferRelativeResize="0"/>
          <p:nvPr/>
        </p:nvPicPr>
        <p:blipFill rotWithShape="1">
          <a:blip r:embed="rId3">
            <a:alphaModFix/>
          </a:blip>
          <a:srcRect b="4053" l="35624" r="35019" t="9888"/>
          <a:stretch/>
        </p:blipFill>
        <p:spPr>
          <a:xfrm>
            <a:off x="279250" y="677600"/>
            <a:ext cx="2525352" cy="4164299"/>
          </a:xfrm>
          <a:prstGeom prst="rect">
            <a:avLst/>
          </a:prstGeom>
          <a:noFill/>
          <a:ln>
            <a:noFill/>
          </a:ln>
        </p:spPr>
      </p:pic>
      <p:sp>
        <p:nvSpPr>
          <p:cNvPr id="319" name="Google Shape;319;p45"/>
          <p:cNvSpPr txBox="1"/>
          <p:nvPr>
            <p:ph idx="4294967295" type="title"/>
          </p:nvPr>
        </p:nvSpPr>
        <p:spPr>
          <a:xfrm>
            <a:off x="157450" y="104900"/>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2900">
                <a:solidFill>
                  <a:srgbClr val="004B83"/>
                </a:solidFill>
                <a:latin typeface="Century Gothic"/>
                <a:ea typeface="Century Gothic"/>
                <a:cs typeface="Century Gothic"/>
                <a:sym typeface="Century Gothic"/>
              </a:rPr>
              <a:t>Which Metadata Standard?</a:t>
            </a:r>
            <a:endParaRPr sz="2900">
              <a:latin typeface="Century Gothic"/>
              <a:ea typeface="Century Gothic"/>
              <a:cs typeface="Century Gothic"/>
              <a:sym typeface="Century Gothic"/>
            </a:endParaRPr>
          </a:p>
        </p:txBody>
      </p:sp>
      <p:sp>
        <p:nvSpPr>
          <p:cNvPr id="320" name="Google Shape;320;p45"/>
          <p:cNvSpPr txBox="1"/>
          <p:nvPr/>
        </p:nvSpPr>
        <p:spPr>
          <a:xfrm>
            <a:off x="3454050" y="1161925"/>
            <a:ext cx="4614000" cy="431100"/>
          </a:xfrm>
          <a:prstGeom prst="rect">
            <a:avLst/>
          </a:prstGeom>
          <a:solidFill>
            <a:srgbClr val="FFC800"/>
          </a:solidFill>
          <a:ln cap="flat" cmpd="sng" w="9525">
            <a:solidFill>
              <a:srgbClr val="FEBC1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u="sng">
                <a:solidFill>
                  <a:schemeClr val="hlink"/>
                </a:solidFill>
                <a:latin typeface="Avenir"/>
                <a:ea typeface="Avenir"/>
                <a:cs typeface="Avenir"/>
                <a:sym typeface="Avenir"/>
                <a:hlinkClick r:id="rId4"/>
              </a:rPr>
              <a:t>https://rdamsc.bath.ac.uk</a:t>
            </a:r>
            <a:endParaRPr b="1" sz="1600">
              <a:highlight>
                <a:srgbClr val="FEBC11"/>
              </a:highlight>
              <a:latin typeface="Avenir"/>
              <a:ea typeface="Avenir"/>
              <a:cs typeface="Avenir"/>
              <a:sym typeface="Avenir"/>
            </a:endParaRPr>
          </a:p>
        </p:txBody>
      </p:sp>
      <p:pic>
        <p:nvPicPr>
          <p:cNvPr id="321" name="Google Shape;321;p45"/>
          <p:cNvPicPr preferRelativeResize="0"/>
          <p:nvPr/>
        </p:nvPicPr>
        <p:blipFill>
          <a:blip r:embed="rId5">
            <a:alphaModFix/>
          </a:blip>
          <a:stretch>
            <a:fillRect/>
          </a:stretch>
        </p:blipFill>
        <p:spPr>
          <a:xfrm>
            <a:off x="3292302" y="2000250"/>
            <a:ext cx="4829175" cy="1143000"/>
          </a:xfrm>
          <a:prstGeom prst="rect">
            <a:avLst/>
          </a:prstGeom>
          <a:noFill/>
          <a:ln>
            <a:noFill/>
          </a:ln>
        </p:spPr>
      </p:pic>
      <p:pic>
        <p:nvPicPr>
          <p:cNvPr descr="onfused The Big Lebowski GIF - Find &amp; Share on GIPHY" id="322" name="Google Shape;322;p45"/>
          <p:cNvPicPr preferRelativeResize="0"/>
          <p:nvPr/>
        </p:nvPicPr>
        <p:blipFill rotWithShape="1">
          <a:blip r:embed="rId6">
            <a:alphaModFix/>
          </a:blip>
          <a:srcRect b="0" l="0" r="0" t="0"/>
          <a:stretch/>
        </p:blipFill>
        <p:spPr>
          <a:xfrm>
            <a:off x="5268130" y="3184259"/>
            <a:ext cx="2754841" cy="148508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6"/>
          <p:cNvSpPr txBox="1"/>
          <p:nvPr>
            <p:ph idx="4294967295" type="title"/>
          </p:nvPr>
        </p:nvSpPr>
        <p:spPr>
          <a:xfrm>
            <a:off x="157450" y="104900"/>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2900">
                <a:solidFill>
                  <a:srgbClr val="004B83"/>
                </a:solidFill>
                <a:latin typeface="Century Gothic"/>
                <a:ea typeface="Century Gothic"/>
                <a:cs typeface="Century Gothic"/>
                <a:sym typeface="Century Gothic"/>
              </a:rPr>
              <a:t>Choosing a Metadata Standard</a:t>
            </a:r>
            <a:endParaRPr sz="2900">
              <a:latin typeface="Century Gothic"/>
              <a:ea typeface="Century Gothic"/>
              <a:cs typeface="Century Gothic"/>
              <a:sym typeface="Century Gothic"/>
            </a:endParaRPr>
          </a:p>
        </p:txBody>
      </p:sp>
      <p:sp>
        <p:nvSpPr>
          <p:cNvPr id="328" name="Google Shape;328;p46"/>
          <p:cNvSpPr txBox="1"/>
          <p:nvPr/>
        </p:nvSpPr>
        <p:spPr>
          <a:xfrm>
            <a:off x="4205625" y="1825850"/>
            <a:ext cx="4375800" cy="1908600"/>
          </a:xfrm>
          <a:prstGeom prst="rect">
            <a:avLst/>
          </a:prstGeom>
          <a:solidFill>
            <a:srgbClr val="FEBC11"/>
          </a:solid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Avenir"/>
              <a:buChar char="●"/>
            </a:pPr>
            <a:r>
              <a:rPr lang="en">
                <a:latin typeface="Avenir"/>
                <a:ea typeface="Avenir"/>
                <a:cs typeface="Avenir"/>
                <a:sym typeface="Avenir"/>
              </a:rPr>
              <a:t>Is there a particular standard baked into the system or repository you plan to use?</a:t>
            </a:r>
            <a:endParaRPr>
              <a:latin typeface="Avenir"/>
              <a:ea typeface="Avenir"/>
              <a:cs typeface="Avenir"/>
              <a:sym typeface="Avenir"/>
            </a:endParaRPr>
          </a:p>
          <a:p>
            <a:pPr indent="0" lvl="0" marL="0" rtl="0" algn="l">
              <a:spcBef>
                <a:spcPts val="0"/>
              </a:spcBef>
              <a:spcAft>
                <a:spcPts val="0"/>
              </a:spcAft>
              <a:buNone/>
            </a:pPr>
            <a:r>
              <a:t/>
            </a:r>
            <a:endParaRPr>
              <a:latin typeface="Avenir"/>
              <a:ea typeface="Avenir"/>
              <a:cs typeface="Avenir"/>
              <a:sym typeface="Avenir"/>
            </a:endParaRPr>
          </a:p>
          <a:p>
            <a:pPr indent="-317500" lvl="0" marL="457200" rtl="0" algn="l">
              <a:spcBef>
                <a:spcPts val="0"/>
              </a:spcBef>
              <a:spcAft>
                <a:spcPts val="0"/>
              </a:spcAft>
              <a:buSzPts val="1400"/>
              <a:buFont typeface="Avenir"/>
              <a:buChar char="●"/>
            </a:pPr>
            <a:r>
              <a:rPr lang="en">
                <a:latin typeface="Avenir"/>
                <a:ea typeface="Avenir"/>
                <a:cs typeface="Avenir"/>
                <a:sym typeface="Avenir"/>
              </a:rPr>
              <a:t>What standards are similar projects and others in your field using?</a:t>
            </a:r>
            <a:endParaRPr>
              <a:latin typeface="Avenir"/>
              <a:ea typeface="Avenir"/>
              <a:cs typeface="Avenir"/>
              <a:sym typeface="Avenir"/>
            </a:endParaRPr>
          </a:p>
          <a:p>
            <a:pPr indent="0" lvl="0" marL="457200" rtl="0" algn="l">
              <a:spcBef>
                <a:spcPts val="0"/>
              </a:spcBef>
              <a:spcAft>
                <a:spcPts val="0"/>
              </a:spcAft>
              <a:buNone/>
            </a:pPr>
            <a:r>
              <a:t/>
            </a:r>
            <a:endParaRPr>
              <a:latin typeface="Avenir"/>
              <a:ea typeface="Avenir"/>
              <a:cs typeface="Avenir"/>
              <a:sym typeface="Avenir"/>
            </a:endParaRPr>
          </a:p>
          <a:p>
            <a:pPr indent="-317500" lvl="0" marL="457200" rtl="0" algn="l">
              <a:spcBef>
                <a:spcPts val="0"/>
              </a:spcBef>
              <a:spcAft>
                <a:spcPts val="0"/>
              </a:spcAft>
              <a:buSzPts val="1400"/>
              <a:buFont typeface="Avenir"/>
              <a:buChar char="●"/>
            </a:pPr>
            <a:r>
              <a:rPr lang="en">
                <a:latin typeface="Avenir"/>
                <a:ea typeface="Avenir"/>
                <a:cs typeface="Avenir"/>
                <a:sym typeface="Avenir"/>
              </a:rPr>
              <a:t>How big is the user community around this metadata standard?</a:t>
            </a:r>
            <a:endParaRPr>
              <a:latin typeface="Avenir"/>
              <a:ea typeface="Avenir"/>
              <a:cs typeface="Avenir"/>
              <a:sym typeface="Avenir"/>
            </a:endParaRPr>
          </a:p>
        </p:txBody>
      </p:sp>
      <p:pic>
        <p:nvPicPr>
          <p:cNvPr id="329" name="Google Shape;329;p46"/>
          <p:cNvPicPr preferRelativeResize="0"/>
          <p:nvPr/>
        </p:nvPicPr>
        <p:blipFill>
          <a:blip r:embed="rId3">
            <a:alphaModFix/>
          </a:blip>
          <a:stretch>
            <a:fillRect/>
          </a:stretch>
        </p:blipFill>
        <p:spPr>
          <a:xfrm>
            <a:off x="288700" y="699600"/>
            <a:ext cx="3120826" cy="4161101"/>
          </a:xfrm>
          <a:prstGeom prst="rect">
            <a:avLst/>
          </a:prstGeom>
          <a:noFill/>
          <a:ln>
            <a:noFill/>
          </a:ln>
        </p:spPr>
      </p:pic>
      <p:sp>
        <p:nvSpPr>
          <p:cNvPr id="330" name="Google Shape;330;p46"/>
          <p:cNvSpPr txBox="1"/>
          <p:nvPr/>
        </p:nvSpPr>
        <p:spPr>
          <a:xfrm>
            <a:off x="4212275" y="1061250"/>
            <a:ext cx="4521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Avenir"/>
                <a:ea typeface="Avenir"/>
                <a:cs typeface="Avenir"/>
                <a:sym typeface="Avenir"/>
              </a:rPr>
              <a:t>Key questions:</a:t>
            </a:r>
            <a:endParaRPr sz="1800">
              <a:solidFill>
                <a:schemeClr val="dk2"/>
              </a:solidFill>
              <a:latin typeface="Avenir"/>
              <a:ea typeface="Avenir"/>
              <a:cs typeface="Avenir"/>
              <a:sym typeface="Avenir"/>
            </a:endParaRPr>
          </a:p>
        </p:txBody>
      </p:sp>
      <p:sp>
        <p:nvSpPr>
          <p:cNvPr id="331" name="Google Shape;331;p46">
            <a:hlinkClick r:id="rId4"/>
          </p:cNvPr>
          <p:cNvSpPr txBox="1"/>
          <p:nvPr/>
        </p:nvSpPr>
        <p:spPr>
          <a:xfrm>
            <a:off x="288700" y="4804800"/>
            <a:ext cx="3120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hlink"/>
                </a:solidFill>
                <a:latin typeface="Century Gothic"/>
                <a:ea typeface="Century Gothic"/>
                <a:cs typeface="Century Gothic"/>
                <a:sym typeface="Century Gothic"/>
                <a:hlinkClick r:id="rId5"/>
              </a:rPr>
              <a:t>https://perma.cc/A5PN-YF7Z</a:t>
            </a:r>
            <a:endParaRPr sz="1000">
              <a:latin typeface="Century Gothic"/>
              <a:ea typeface="Century Gothic"/>
              <a:cs typeface="Century Gothic"/>
              <a:sym typeface="Century Gothic"/>
            </a:endParaRPr>
          </a:p>
        </p:txBody>
      </p:sp>
      <p:sp>
        <p:nvSpPr>
          <p:cNvPr id="332" name="Google Shape;332;p46"/>
          <p:cNvSpPr txBox="1"/>
          <p:nvPr/>
        </p:nvSpPr>
        <p:spPr>
          <a:xfrm>
            <a:off x="4156550" y="3960175"/>
            <a:ext cx="4819800" cy="70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Avenir"/>
                <a:ea typeface="Avenir"/>
                <a:cs typeface="Avenir"/>
                <a:sym typeface="Avenir"/>
              </a:rPr>
              <a:t>Metadata Standards Catalog:</a:t>
            </a:r>
            <a:endParaRPr sz="1800">
              <a:solidFill>
                <a:schemeClr val="dk2"/>
              </a:solidFill>
              <a:latin typeface="Avenir"/>
              <a:ea typeface="Avenir"/>
              <a:cs typeface="Avenir"/>
              <a:sym typeface="Avenir"/>
            </a:endParaRPr>
          </a:p>
          <a:p>
            <a:pPr indent="0" lvl="0" marL="0" rtl="0" algn="l">
              <a:spcBef>
                <a:spcPts val="0"/>
              </a:spcBef>
              <a:spcAft>
                <a:spcPts val="0"/>
              </a:spcAft>
              <a:buNone/>
            </a:pPr>
            <a:r>
              <a:rPr lang="en" sz="1600" u="sng">
                <a:solidFill>
                  <a:schemeClr val="hlink"/>
                </a:solidFill>
                <a:hlinkClick r:id="rId6"/>
              </a:rPr>
              <a:t>https://rdamsc.bath.ac.uk</a:t>
            </a:r>
            <a:endParaRPr sz="1600">
              <a:solidFill>
                <a:schemeClr val="dk2"/>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pic>
        <p:nvPicPr>
          <p:cNvPr id="337" name="Google Shape;337;p47"/>
          <p:cNvPicPr preferRelativeResize="0"/>
          <p:nvPr/>
        </p:nvPicPr>
        <p:blipFill>
          <a:blip r:embed="rId3">
            <a:alphaModFix/>
          </a:blip>
          <a:stretch>
            <a:fillRect/>
          </a:stretch>
        </p:blipFill>
        <p:spPr>
          <a:xfrm>
            <a:off x="373800" y="624425"/>
            <a:ext cx="3109924" cy="4146550"/>
          </a:xfrm>
          <a:prstGeom prst="rect">
            <a:avLst/>
          </a:prstGeom>
          <a:noFill/>
          <a:ln>
            <a:noFill/>
          </a:ln>
        </p:spPr>
      </p:pic>
      <p:sp>
        <p:nvSpPr>
          <p:cNvPr id="338" name="Google Shape;338;p47"/>
          <p:cNvSpPr txBox="1"/>
          <p:nvPr/>
        </p:nvSpPr>
        <p:spPr>
          <a:xfrm>
            <a:off x="4308750" y="233900"/>
            <a:ext cx="412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39" name="Google Shape;339;p47"/>
          <p:cNvSpPr txBox="1"/>
          <p:nvPr/>
        </p:nvSpPr>
        <p:spPr>
          <a:xfrm>
            <a:off x="4594800" y="4568750"/>
            <a:ext cx="3696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highlight>
                  <a:srgbClr val="FEBC11"/>
                </a:highlight>
                <a:latin typeface="Avenir"/>
                <a:ea typeface="Avenir"/>
                <a:cs typeface="Avenir"/>
                <a:sym typeface="Avenir"/>
              </a:rPr>
              <a:t>https://eml.ecoinformatics.org/</a:t>
            </a:r>
            <a:endParaRPr>
              <a:highlight>
                <a:srgbClr val="FEBC11"/>
              </a:highlight>
              <a:latin typeface="Avenir"/>
              <a:ea typeface="Avenir"/>
              <a:cs typeface="Avenir"/>
              <a:sym typeface="Avenir"/>
            </a:endParaRPr>
          </a:p>
        </p:txBody>
      </p:sp>
      <p:sp>
        <p:nvSpPr>
          <p:cNvPr id="340" name="Google Shape;340;p47"/>
          <p:cNvSpPr txBox="1"/>
          <p:nvPr/>
        </p:nvSpPr>
        <p:spPr>
          <a:xfrm>
            <a:off x="3692250" y="462500"/>
            <a:ext cx="5167500" cy="4494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Avenir"/>
              <a:buChar char="●"/>
            </a:pPr>
            <a:r>
              <a:rPr lang="en">
                <a:latin typeface="Avenir"/>
                <a:ea typeface="Avenir"/>
                <a:cs typeface="Avenir"/>
                <a:sym typeface="Avenir"/>
              </a:rPr>
              <a:t>Current version EML 2.2.0</a:t>
            </a:r>
            <a:endParaRPr>
              <a:latin typeface="Avenir"/>
              <a:ea typeface="Avenir"/>
              <a:cs typeface="Avenir"/>
              <a:sym typeface="Avenir"/>
            </a:endParaRPr>
          </a:p>
          <a:p>
            <a:pPr indent="0" lvl="0" marL="457200" rtl="0" algn="l">
              <a:spcBef>
                <a:spcPts val="0"/>
              </a:spcBef>
              <a:spcAft>
                <a:spcPts val="0"/>
              </a:spcAft>
              <a:buNone/>
            </a:pPr>
            <a:r>
              <a:t/>
            </a:r>
            <a:endParaRPr>
              <a:latin typeface="Avenir"/>
              <a:ea typeface="Avenir"/>
              <a:cs typeface="Avenir"/>
              <a:sym typeface="Avenir"/>
            </a:endParaRPr>
          </a:p>
          <a:p>
            <a:pPr indent="-317500" lvl="0" marL="457200" rtl="0" algn="l">
              <a:spcBef>
                <a:spcPts val="0"/>
              </a:spcBef>
              <a:spcAft>
                <a:spcPts val="0"/>
              </a:spcAft>
              <a:buSzPts val="1400"/>
              <a:buFont typeface="Avenir"/>
              <a:buChar char="●"/>
            </a:pPr>
            <a:r>
              <a:rPr lang="en">
                <a:latin typeface="Avenir"/>
                <a:ea typeface="Avenir"/>
                <a:cs typeface="Avenir"/>
                <a:sym typeface="Avenir"/>
              </a:rPr>
              <a:t>Developed at NCEAS (Mat Jones)</a:t>
            </a:r>
            <a:endParaRPr>
              <a:latin typeface="Avenir"/>
              <a:ea typeface="Avenir"/>
              <a:cs typeface="Avenir"/>
              <a:sym typeface="Avenir"/>
            </a:endParaRPr>
          </a:p>
          <a:p>
            <a:pPr indent="0" lvl="0" marL="457200" rtl="0" algn="l">
              <a:spcBef>
                <a:spcPts val="0"/>
              </a:spcBef>
              <a:spcAft>
                <a:spcPts val="0"/>
              </a:spcAft>
              <a:buNone/>
            </a:pPr>
            <a:r>
              <a:t/>
            </a:r>
            <a:endParaRPr>
              <a:latin typeface="Avenir"/>
              <a:ea typeface="Avenir"/>
              <a:cs typeface="Avenir"/>
              <a:sym typeface="Avenir"/>
            </a:endParaRPr>
          </a:p>
          <a:p>
            <a:pPr indent="-317500" lvl="0" marL="457200" rtl="0" algn="l">
              <a:spcBef>
                <a:spcPts val="0"/>
              </a:spcBef>
              <a:spcAft>
                <a:spcPts val="0"/>
              </a:spcAft>
              <a:buSzPts val="1400"/>
              <a:buFont typeface="Avenir"/>
              <a:buChar char="●"/>
            </a:pPr>
            <a:r>
              <a:rPr lang="en">
                <a:latin typeface="Avenir"/>
                <a:ea typeface="Avenir"/>
                <a:cs typeface="Avenir"/>
                <a:sym typeface="Avenir"/>
              </a:rPr>
              <a:t>Compatible with other </a:t>
            </a:r>
            <a:r>
              <a:rPr lang="en">
                <a:latin typeface="Avenir"/>
                <a:ea typeface="Avenir"/>
                <a:cs typeface="Avenir"/>
                <a:sym typeface="Avenir"/>
              </a:rPr>
              <a:t>standards</a:t>
            </a:r>
            <a:r>
              <a:rPr lang="en">
                <a:latin typeface="Avenir"/>
                <a:ea typeface="Avenir"/>
                <a:cs typeface="Avenir"/>
                <a:sym typeface="Avenir"/>
              </a:rPr>
              <a:t> (DCMI, CSDGM/FGDC, ISO19115 )</a:t>
            </a:r>
            <a:endParaRPr>
              <a:latin typeface="Avenir"/>
              <a:ea typeface="Avenir"/>
              <a:cs typeface="Avenir"/>
              <a:sym typeface="Avenir"/>
            </a:endParaRPr>
          </a:p>
          <a:p>
            <a:pPr indent="0" lvl="0" marL="457200" rtl="0" algn="l">
              <a:spcBef>
                <a:spcPts val="0"/>
              </a:spcBef>
              <a:spcAft>
                <a:spcPts val="0"/>
              </a:spcAft>
              <a:buNone/>
            </a:pPr>
            <a:r>
              <a:t/>
            </a:r>
            <a:endParaRPr>
              <a:latin typeface="Avenir"/>
              <a:ea typeface="Avenir"/>
              <a:cs typeface="Avenir"/>
              <a:sym typeface="Avenir"/>
            </a:endParaRPr>
          </a:p>
          <a:p>
            <a:pPr indent="-317500" lvl="0" marL="457200" rtl="0" algn="l">
              <a:spcBef>
                <a:spcPts val="0"/>
              </a:spcBef>
              <a:spcAft>
                <a:spcPts val="0"/>
              </a:spcAft>
              <a:buSzPts val="1400"/>
              <a:buFont typeface="Avenir"/>
              <a:buChar char="●"/>
            </a:pPr>
            <a:r>
              <a:rPr lang="en">
                <a:latin typeface="Avenir"/>
                <a:ea typeface="Avenir"/>
                <a:cs typeface="Avenir"/>
                <a:sym typeface="Avenir"/>
              </a:rPr>
              <a:t>A “dialect” for XML</a:t>
            </a:r>
            <a:endParaRPr>
              <a:latin typeface="Avenir"/>
              <a:ea typeface="Avenir"/>
              <a:cs typeface="Avenir"/>
              <a:sym typeface="Avenir"/>
            </a:endParaRPr>
          </a:p>
          <a:p>
            <a:pPr indent="-317500" lvl="1" marL="914400" rtl="0" algn="l">
              <a:spcBef>
                <a:spcPts val="0"/>
              </a:spcBef>
              <a:spcAft>
                <a:spcPts val="0"/>
              </a:spcAft>
              <a:buSzPts val="1400"/>
              <a:buFont typeface="Avenir"/>
              <a:buChar char="○"/>
            </a:pPr>
            <a:r>
              <a:rPr lang="en">
                <a:latin typeface="Avenir"/>
                <a:ea typeface="Avenir"/>
                <a:cs typeface="Avenir"/>
                <a:sym typeface="Avenir"/>
              </a:rPr>
              <a:t>Modular</a:t>
            </a:r>
            <a:endParaRPr>
              <a:latin typeface="Avenir"/>
              <a:ea typeface="Avenir"/>
              <a:cs typeface="Avenir"/>
              <a:sym typeface="Avenir"/>
            </a:endParaRPr>
          </a:p>
          <a:p>
            <a:pPr indent="-317500" lvl="1" marL="914400" rtl="0" algn="l">
              <a:spcBef>
                <a:spcPts val="0"/>
              </a:spcBef>
              <a:spcAft>
                <a:spcPts val="0"/>
              </a:spcAft>
              <a:buSzPts val="1400"/>
              <a:buFont typeface="Avenir"/>
              <a:buChar char="○"/>
            </a:pPr>
            <a:r>
              <a:rPr lang="en">
                <a:latin typeface="Avenir"/>
                <a:ea typeface="Avenir"/>
                <a:cs typeface="Avenir"/>
                <a:sym typeface="Avenir"/>
              </a:rPr>
              <a:t>Detailed structure</a:t>
            </a:r>
            <a:endParaRPr>
              <a:latin typeface="Avenir"/>
              <a:ea typeface="Avenir"/>
              <a:cs typeface="Avenir"/>
              <a:sym typeface="Avenir"/>
            </a:endParaRPr>
          </a:p>
          <a:p>
            <a:pPr indent="-317500" lvl="1" marL="914400" rtl="0" algn="l">
              <a:spcBef>
                <a:spcPts val="0"/>
              </a:spcBef>
              <a:spcAft>
                <a:spcPts val="0"/>
              </a:spcAft>
              <a:buSzPts val="1400"/>
              <a:buFont typeface="Avenir"/>
              <a:buChar char="○"/>
            </a:pPr>
            <a:r>
              <a:rPr lang="en">
                <a:latin typeface="Avenir"/>
                <a:ea typeface="Avenir"/>
                <a:cs typeface="Avenir"/>
                <a:sym typeface="Avenir"/>
              </a:rPr>
              <a:t>Strong Typing</a:t>
            </a:r>
            <a:endParaRPr>
              <a:latin typeface="Avenir"/>
              <a:ea typeface="Avenir"/>
              <a:cs typeface="Avenir"/>
              <a:sym typeface="Avenir"/>
            </a:endParaRPr>
          </a:p>
          <a:p>
            <a:pPr indent="0" lvl="0" marL="457200" rtl="0" algn="l">
              <a:spcBef>
                <a:spcPts val="0"/>
              </a:spcBef>
              <a:spcAft>
                <a:spcPts val="0"/>
              </a:spcAft>
              <a:buNone/>
            </a:pPr>
            <a:r>
              <a:t/>
            </a:r>
            <a:endParaRPr>
              <a:latin typeface="Avenir"/>
              <a:ea typeface="Avenir"/>
              <a:cs typeface="Avenir"/>
              <a:sym typeface="Avenir"/>
            </a:endParaRPr>
          </a:p>
          <a:p>
            <a:pPr indent="-317500" lvl="0" marL="457200" rtl="0" algn="l">
              <a:spcBef>
                <a:spcPts val="0"/>
              </a:spcBef>
              <a:spcAft>
                <a:spcPts val="0"/>
              </a:spcAft>
              <a:buSzPts val="1400"/>
              <a:buFont typeface="Avenir"/>
              <a:buChar char="●"/>
            </a:pPr>
            <a:r>
              <a:rPr lang="en">
                <a:latin typeface="Avenir"/>
                <a:ea typeface="Avenir"/>
                <a:cs typeface="Avenir"/>
                <a:sym typeface="Avenir"/>
              </a:rPr>
              <a:t>Uses tags aligned with the </a:t>
            </a:r>
            <a:r>
              <a:rPr lang="en">
                <a:latin typeface="Avenir"/>
                <a:ea typeface="Avenir"/>
                <a:cs typeface="Avenir"/>
                <a:sym typeface="Avenir"/>
              </a:rPr>
              <a:t>requirements</a:t>
            </a:r>
            <a:r>
              <a:rPr lang="en">
                <a:latin typeface="Avenir"/>
                <a:ea typeface="Avenir"/>
                <a:cs typeface="Avenir"/>
                <a:sym typeface="Avenir"/>
              </a:rPr>
              <a:t> and needs from </a:t>
            </a:r>
            <a:r>
              <a:rPr lang="en">
                <a:latin typeface="Avenir"/>
                <a:ea typeface="Avenir"/>
                <a:cs typeface="Avenir"/>
                <a:sym typeface="Avenir"/>
              </a:rPr>
              <a:t>the</a:t>
            </a:r>
            <a:r>
              <a:rPr lang="en">
                <a:latin typeface="Avenir"/>
                <a:ea typeface="Avenir"/>
                <a:cs typeface="Avenir"/>
                <a:sym typeface="Avenir"/>
              </a:rPr>
              <a:t> ecology and environmental community </a:t>
            </a:r>
            <a:endParaRPr>
              <a:latin typeface="Avenir"/>
              <a:ea typeface="Avenir"/>
              <a:cs typeface="Avenir"/>
              <a:sym typeface="Avenir"/>
            </a:endParaRPr>
          </a:p>
          <a:p>
            <a:pPr indent="0" lvl="0" marL="457200" rtl="0" algn="l">
              <a:spcBef>
                <a:spcPts val="0"/>
              </a:spcBef>
              <a:spcAft>
                <a:spcPts val="0"/>
              </a:spcAft>
              <a:buNone/>
            </a:pPr>
            <a:r>
              <a:t/>
            </a:r>
            <a:endParaRPr>
              <a:latin typeface="Avenir"/>
              <a:ea typeface="Avenir"/>
              <a:cs typeface="Avenir"/>
              <a:sym typeface="Avenir"/>
            </a:endParaRPr>
          </a:p>
          <a:p>
            <a:pPr indent="-317500" lvl="0" marL="457200" rtl="0" algn="l">
              <a:spcBef>
                <a:spcPts val="0"/>
              </a:spcBef>
              <a:spcAft>
                <a:spcPts val="0"/>
              </a:spcAft>
              <a:buSzPts val="1400"/>
              <a:buFont typeface="Avenir"/>
              <a:buChar char="●"/>
            </a:pPr>
            <a:r>
              <a:rPr lang="en">
                <a:latin typeface="Avenir"/>
                <a:ea typeface="Avenir"/>
                <a:cs typeface="Avenir"/>
                <a:sym typeface="Avenir"/>
              </a:rPr>
              <a:t>Used by some of the most relevant data repositories in the field</a:t>
            </a:r>
            <a:endParaRPr>
              <a:latin typeface="Avenir"/>
              <a:ea typeface="Avenir"/>
              <a:cs typeface="Avenir"/>
              <a:sym typeface="Aveni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41" name="Google Shape;341;p47"/>
          <p:cNvSpPr txBox="1"/>
          <p:nvPr/>
        </p:nvSpPr>
        <p:spPr>
          <a:xfrm>
            <a:off x="297550" y="4736300"/>
            <a:ext cx="2921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hlink"/>
                </a:solidFill>
                <a:latin typeface="Century Gothic"/>
                <a:ea typeface="Century Gothic"/>
                <a:cs typeface="Century Gothic"/>
                <a:sym typeface="Century Gothic"/>
                <a:hlinkClick r:id="rId4"/>
              </a:rPr>
              <a:t>https://perma.cc/E2TP-GXSX</a:t>
            </a:r>
            <a:endParaRPr sz="1100">
              <a:latin typeface="Century Gothic"/>
              <a:ea typeface="Century Gothic"/>
              <a:cs typeface="Century Gothic"/>
              <a:sym typeface="Century Gothic"/>
            </a:endParaRPr>
          </a:p>
        </p:txBody>
      </p:sp>
      <p:sp>
        <p:nvSpPr>
          <p:cNvPr id="342" name="Google Shape;342;p47"/>
          <p:cNvSpPr txBox="1"/>
          <p:nvPr>
            <p:ph idx="4294967295" type="title"/>
          </p:nvPr>
        </p:nvSpPr>
        <p:spPr>
          <a:xfrm>
            <a:off x="309850" y="104900"/>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2900">
                <a:solidFill>
                  <a:srgbClr val="004B83"/>
                </a:solidFill>
                <a:latin typeface="Century Gothic"/>
                <a:ea typeface="Century Gothic"/>
                <a:cs typeface="Century Gothic"/>
                <a:sym typeface="Century Gothic"/>
              </a:rPr>
              <a:t>EML</a:t>
            </a:r>
            <a:endParaRPr sz="2900">
              <a:latin typeface="Century Gothic"/>
              <a:ea typeface="Century Gothic"/>
              <a:cs typeface="Century Gothic"/>
              <a:sym typeface="Century Gothic"/>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pic>
        <p:nvPicPr>
          <p:cNvPr id="347" name="Google Shape;347;p48"/>
          <p:cNvPicPr preferRelativeResize="0"/>
          <p:nvPr/>
        </p:nvPicPr>
        <p:blipFill>
          <a:blip r:embed="rId3">
            <a:alphaModFix/>
          </a:blip>
          <a:stretch>
            <a:fillRect/>
          </a:stretch>
        </p:blipFill>
        <p:spPr>
          <a:xfrm>
            <a:off x="672075" y="908325"/>
            <a:ext cx="7435901" cy="3717950"/>
          </a:xfrm>
          <a:prstGeom prst="rect">
            <a:avLst/>
          </a:prstGeom>
          <a:noFill/>
          <a:ln>
            <a:noFill/>
          </a:ln>
        </p:spPr>
      </p:pic>
      <p:sp>
        <p:nvSpPr>
          <p:cNvPr id="348" name="Google Shape;348;p48"/>
          <p:cNvSpPr txBox="1"/>
          <p:nvPr/>
        </p:nvSpPr>
        <p:spPr>
          <a:xfrm>
            <a:off x="1142475" y="2629275"/>
            <a:ext cx="1449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t>EML Record</a:t>
            </a:r>
            <a:endParaRPr b="1"/>
          </a:p>
        </p:txBody>
      </p:sp>
      <p:sp>
        <p:nvSpPr>
          <p:cNvPr id="349" name="Google Shape;349;p48"/>
          <p:cNvSpPr txBox="1"/>
          <p:nvPr/>
        </p:nvSpPr>
        <p:spPr>
          <a:xfrm>
            <a:off x="3002200" y="2874925"/>
            <a:ext cx="1312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t>Dataset</a:t>
            </a:r>
            <a:endParaRPr b="1"/>
          </a:p>
        </p:txBody>
      </p:sp>
      <p:sp>
        <p:nvSpPr>
          <p:cNvPr id="350" name="Google Shape;350;p48"/>
          <p:cNvSpPr txBox="1"/>
          <p:nvPr/>
        </p:nvSpPr>
        <p:spPr>
          <a:xfrm>
            <a:off x="4488897" y="3029475"/>
            <a:ext cx="1312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t>Data Table</a:t>
            </a:r>
            <a:endParaRPr b="1"/>
          </a:p>
        </p:txBody>
      </p:sp>
      <p:sp>
        <p:nvSpPr>
          <p:cNvPr id="351" name="Google Shape;351;p48"/>
          <p:cNvSpPr txBox="1"/>
          <p:nvPr>
            <p:ph idx="4294967295" type="title"/>
          </p:nvPr>
        </p:nvSpPr>
        <p:spPr>
          <a:xfrm>
            <a:off x="311700" y="1359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34375"/>
              <a:buFont typeface="Arial"/>
              <a:buNone/>
            </a:pPr>
            <a:r>
              <a:rPr b="1" lang="en" sz="3200">
                <a:solidFill>
                  <a:srgbClr val="004B83"/>
                </a:solidFill>
                <a:latin typeface="Century Gothic"/>
                <a:ea typeface="Century Gothic"/>
                <a:cs typeface="Century Gothic"/>
                <a:sym typeface="Century Gothic"/>
              </a:rPr>
              <a:t>EML in</a:t>
            </a:r>
            <a:r>
              <a:rPr b="1" lang="en" sz="3200">
                <a:solidFill>
                  <a:srgbClr val="004B83"/>
                </a:solidFill>
                <a:latin typeface="Century Gothic"/>
                <a:ea typeface="Century Gothic"/>
                <a:cs typeface="Century Gothic"/>
                <a:sym typeface="Century Gothic"/>
              </a:rPr>
              <a:t> XML </a:t>
            </a:r>
            <a:endParaRPr sz="3150">
              <a:highlight>
                <a:srgbClr val="FEBC11"/>
              </a:highlight>
            </a:endParaRPr>
          </a:p>
        </p:txBody>
      </p:sp>
      <p:sp>
        <p:nvSpPr>
          <p:cNvPr id="352" name="Google Shape;352;p48"/>
          <p:cNvSpPr txBox="1"/>
          <p:nvPr/>
        </p:nvSpPr>
        <p:spPr>
          <a:xfrm>
            <a:off x="5731647" y="3232100"/>
            <a:ext cx="1312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t>Attribute </a:t>
            </a:r>
            <a:endParaRPr b="1"/>
          </a:p>
          <a:p>
            <a:pPr indent="0" lvl="0" marL="0" rtl="0" algn="ctr">
              <a:spcBef>
                <a:spcPts val="0"/>
              </a:spcBef>
              <a:spcAft>
                <a:spcPts val="0"/>
              </a:spcAft>
              <a:buNone/>
            </a:pPr>
            <a:r>
              <a:rPr b="1" lang="en"/>
              <a:t>List</a:t>
            </a:r>
            <a:endParaRPr b="1"/>
          </a:p>
        </p:txBody>
      </p:sp>
      <p:sp>
        <p:nvSpPr>
          <p:cNvPr id="353" name="Google Shape;353;p48"/>
          <p:cNvSpPr txBox="1"/>
          <p:nvPr/>
        </p:nvSpPr>
        <p:spPr>
          <a:xfrm>
            <a:off x="6795172" y="3377350"/>
            <a:ext cx="1312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t>Attribute</a:t>
            </a:r>
            <a:endParaRPr b="1"/>
          </a:p>
        </p:txBody>
      </p:sp>
      <p:pic>
        <p:nvPicPr>
          <p:cNvPr id="354" name="Google Shape;354;p48"/>
          <p:cNvPicPr preferRelativeResize="0"/>
          <p:nvPr/>
        </p:nvPicPr>
        <p:blipFill>
          <a:blip r:embed="rId4">
            <a:alphaModFix/>
          </a:blip>
          <a:stretch>
            <a:fillRect/>
          </a:stretch>
        </p:blipFill>
        <p:spPr>
          <a:xfrm>
            <a:off x="2551550" y="1049075"/>
            <a:ext cx="790950" cy="790950"/>
          </a:xfrm>
          <a:prstGeom prst="rect">
            <a:avLst/>
          </a:prstGeom>
          <a:noFill/>
          <a:ln>
            <a:noFill/>
          </a:ln>
        </p:spPr>
      </p:pic>
      <p:pic>
        <p:nvPicPr>
          <p:cNvPr id="355" name="Google Shape;355;p48"/>
          <p:cNvPicPr preferRelativeResize="0"/>
          <p:nvPr/>
        </p:nvPicPr>
        <p:blipFill>
          <a:blip r:embed="rId4">
            <a:alphaModFix/>
          </a:blip>
          <a:stretch>
            <a:fillRect/>
          </a:stretch>
        </p:blipFill>
        <p:spPr>
          <a:xfrm>
            <a:off x="4176525" y="1560175"/>
            <a:ext cx="790950" cy="790950"/>
          </a:xfrm>
          <a:prstGeom prst="rect">
            <a:avLst/>
          </a:prstGeom>
          <a:noFill/>
          <a:ln>
            <a:noFill/>
          </a:ln>
        </p:spPr>
      </p:pic>
      <p:pic>
        <p:nvPicPr>
          <p:cNvPr id="356" name="Google Shape;356;p48"/>
          <p:cNvPicPr preferRelativeResize="0"/>
          <p:nvPr/>
        </p:nvPicPr>
        <p:blipFill>
          <a:blip r:embed="rId4">
            <a:alphaModFix/>
          </a:blip>
          <a:stretch>
            <a:fillRect/>
          </a:stretch>
        </p:blipFill>
        <p:spPr>
          <a:xfrm>
            <a:off x="5526900" y="1840025"/>
            <a:ext cx="790950" cy="790950"/>
          </a:xfrm>
          <a:prstGeom prst="rect">
            <a:avLst/>
          </a:prstGeom>
          <a:noFill/>
          <a:ln>
            <a:noFill/>
          </a:ln>
        </p:spPr>
      </p:pic>
      <p:pic>
        <p:nvPicPr>
          <p:cNvPr id="357" name="Google Shape;357;p48"/>
          <p:cNvPicPr preferRelativeResize="0"/>
          <p:nvPr/>
        </p:nvPicPr>
        <p:blipFill>
          <a:blip r:embed="rId4">
            <a:alphaModFix/>
          </a:blip>
          <a:stretch>
            <a:fillRect/>
          </a:stretch>
        </p:blipFill>
        <p:spPr>
          <a:xfrm>
            <a:off x="6683625" y="2135900"/>
            <a:ext cx="790950" cy="790950"/>
          </a:xfrm>
          <a:prstGeom prst="rect">
            <a:avLst/>
          </a:prstGeom>
          <a:noFill/>
          <a:ln>
            <a:noFill/>
          </a:ln>
        </p:spPr>
      </p:pic>
      <p:pic>
        <p:nvPicPr>
          <p:cNvPr id="358" name="Google Shape;358;p48"/>
          <p:cNvPicPr preferRelativeResize="0"/>
          <p:nvPr/>
        </p:nvPicPr>
        <p:blipFill rotWithShape="1">
          <a:blip r:embed="rId5">
            <a:alphaModFix/>
          </a:blip>
          <a:srcRect b="26820" l="0" r="0" t="10978"/>
          <a:stretch/>
        </p:blipFill>
        <p:spPr>
          <a:xfrm>
            <a:off x="2551538" y="93025"/>
            <a:ext cx="1628924" cy="6156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9"/>
          <p:cNvSpPr txBox="1"/>
          <p:nvPr>
            <p:ph type="ctrTitle"/>
          </p:nvPr>
        </p:nvSpPr>
        <p:spPr>
          <a:xfrm>
            <a:off x="311700" y="0"/>
            <a:ext cx="8520600" cy="701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SzPts val="990"/>
              <a:buNone/>
            </a:pPr>
            <a:r>
              <a:rPr b="1" lang="en" sz="3020">
                <a:solidFill>
                  <a:srgbClr val="1C4587"/>
                </a:solidFill>
                <a:latin typeface="Century Gothic"/>
                <a:ea typeface="Century Gothic"/>
                <a:cs typeface="Century Gothic"/>
                <a:sym typeface="Century Gothic"/>
              </a:rPr>
              <a:t>A g</a:t>
            </a:r>
            <a:r>
              <a:rPr b="1" lang="en" sz="3020">
                <a:solidFill>
                  <a:srgbClr val="1C4587"/>
                </a:solidFill>
                <a:latin typeface="Century Gothic"/>
                <a:ea typeface="Century Gothic"/>
                <a:cs typeface="Century Gothic"/>
                <a:sym typeface="Century Gothic"/>
              </a:rPr>
              <a:t>ood enough EML record</a:t>
            </a:r>
            <a:endParaRPr b="1" sz="3020">
              <a:solidFill>
                <a:srgbClr val="1C4587"/>
              </a:solidFill>
              <a:latin typeface="Century Gothic"/>
              <a:ea typeface="Century Gothic"/>
              <a:cs typeface="Century Gothic"/>
              <a:sym typeface="Century Gothic"/>
            </a:endParaRPr>
          </a:p>
        </p:txBody>
      </p:sp>
      <p:sp>
        <p:nvSpPr>
          <p:cNvPr id="364" name="Google Shape;364;p49"/>
          <p:cNvSpPr txBox="1"/>
          <p:nvPr/>
        </p:nvSpPr>
        <p:spPr>
          <a:xfrm>
            <a:off x="408725" y="877500"/>
            <a:ext cx="6384000" cy="410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1"/>
                </a:solidFill>
              </a:rPr>
              <a:t>- eml</a:t>
            </a:r>
            <a:endParaRPr sz="1500">
              <a:solidFill>
                <a:schemeClr val="dk1"/>
              </a:solidFill>
            </a:endParaRPr>
          </a:p>
          <a:p>
            <a:pPr indent="0" lvl="0" marL="0" rtl="0" algn="l">
              <a:spcBef>
                <a:spcPts val="0"/>
              </a:spcBef>
              <a:spcAft>
                <a:spcPts val="0"/>
              </a:spcAft>
              <a:buNone/>
            </a:pPr>
            <a:r>
              <a:rPr lang="en" sz="1500">
                <a:solidFill>
                  <a:schemeClr val="dk1"/>
                </a:solidFill>
              </a:rPr>
              <a:t>  </a:t>
            </a:r>
            <a:r>
              <a:rPr i="1" lang="en" sz="1500">
                <a:solidFill>
                  <a:schemeClr val="dk1"/>
                </a:solidFill>
              </a:rPr>
              <a:t>- dataset</a:t>
            </a:r>
            <a:endParaRPr i="1" sz="1500">
              <a:solidFill>
                <a:schemeClr val="dk1"/>
              </a:solidFill>
            </a:endParaRPr>
          </a:p>
          <a:p>
            <a:pPr indent="0" lvl="0" marL="0" rtl="0" algn="l">
              <a:spcBef>
                <a:spcPts val="0"/>
              </a:spcBef>
              <a:spcAft>
                <a:spcPts val="0"/>
              </a:spcAft>
              <a:buNone/>
            </a:pPr>
            <a:r>
              <a:rPr i="1" lang="en" sz="1500">
                <a:solidFill>
                  <a:schemeClr val="dk1"/>
                </a:solidFill>
              </a:rPr>
              <a:t>    - title*</a:t>
            </a:r>
            <a:endParaRPr i="1" sz="1500">
              <a:solidFill>
                <a:schemeClr val="dk1"/>
              </a:solidFill>
            </a:endParaRPr>
          </a:p>
          <a:p>
            <a:pPr indent="0" lvl="0" marL="0" rtl="0" algn="l">
              <a:spcBef>
                <a:spcPts val="0"/>
              </a:spcBef>
              <a:spcAft>
                <a:spcPts val="0"/>
              </a:spcAft>
              <a:buNone/>
            </a:pPr>
            <a:r>
              <a:rPr i="1" lang="en" sz="1500">
                <a:solidFill>
                  <a:schemeClr val="dk1"/>
                </a:solidFill>
              </a:rPr>
              <a:t>    - creator(s)*</a:t>
            </a:r>
            <a:endParaRPr i="1" sz="1500">
              <a:solidFill>
                <a:schemeClr val="dk1"/>
              </a:solidFill>
            </a:endParaRPr>
          </a:p>
          <a:p>
            <a:pPr indent="0" lvl="0" marL="0" rtl="0" algn="l">
              <a:spcBef>
                <a:spcPts val="0"/>
              </a:spcBef>
              <a:spcAft>
                <a:spcPts val="0"/>
              </a:spcAft>
              <a:buNone/>
            </a:pPr>
            <a:r>
              <a:rPr i="1" lang="en" sz="1500">
                <a:solidFill>
                  <a:schemeClr val="dk1"/>
                </a:solidFill>
              </a:rPr>
              <a:t>    - publisher</a:t>
            </a:r>
            <a:endParaRPr i="1" sz="1500">
              <a:solidFill>
                <a:schemeClr val="dk1"/>
              </a:solidFill>
            </a:endParaRPr>
          </a:p>
          <a:p>
            <a:pPr indent="0" lvl="0" marL="0" rtl="0" algn="l">
              <a:spcBef>
                <a:spcPts val="0"/>
              </a:spcBef>
              <a:spcAft>
                <a:spcPts val="0"/>
              </a:spcAft>
              <a:buNone/>
            </a:pPr>
            <a:r>
              <a:rPr i="1" lang="en" sz="1500">
                <a:solidFill>
                  <a:schemeClr val="dk1"/>
                </a:solidFill>
              </a:rPr>
              <a:t>    - pubDate</a:t>
            </a:r>
            <a:endParaRPr i="1" sz="1500">
              <a:solidFill>
                <a:schemeClr val="dk1"/>
              </a:solidFill>
            </a:endParaRPr>
          </a:p>
          <a:p>
            <a:pPr indent="0" lvl="0" marL="0" rtl="0" algn="l">
              <a:spcBef>
                <a:spcPts val="0"/>
              </a:spcBef>
              <a:spcAft>
                <a:spcPts val="0"/>
              </a:spcAft>
              <a:buNone/>
            </a:pPr>
            <a:r>
              <a:rPr i="1" lang="en" sz="1500">
                <a:solidFill>
                  <a:schemeClr val="dk1"/>
                </a:solidFill>
              </a:rPr>
              <a:t>    - keywords</a:t>
            </a:r>
            <a:endParaRPr i="1" sz="1500">
              <a:solidFill>
                <a:schemeClr val="dk1"/>
              </a:solidFill>
            </a:endParaRPr>
          </a:p>
          <a:p>
            <a:pPr indent="0" lvl="0" marL="0" rtl="0" algn="l">
              <a:spcBef>
                <a:spcPts val="0"/>
              </a:spcBef>
              <a:spcAft>
                <a:spcPts val="0"/>
              </a:spcAft>
              <a:buNone/>
            </a:pPr>
            <a:r>
              <a:rPr i="1" lang="en" sz="1500">
                <a:solidFill>
                  <a:schemeClr val="dk1"/>
                </a:solidFill>
              </a:rPr>
              <a:t>    - abstract </a:t>
            </a:r>
            <a:endParaRPr i="1" sz="1500">
              <a:solidFill>
                <a:schemeClr val="dk1"/>
              </a:solidFill>
            </a:endParaRPr>
          </a:p>
          <a:p>
            <a:pPr indent="0" lvl="0" marL="0" rtl="0" algn="l">
              <a:spcBef>
                <a:spcPts val="0"/>
              </a:spcBef>
              <a:spcAft>
                <a:spcPts val="0"/>
              </a:spcAft>
              <a:buNone/>
            </a:pPr>
            <a:r>
              <a:rPr i="1" lang="en" sz="1500">
                <a:solidFill>
                  <a:schemeClr val="dk1"/>
                </a:solidFill>
              </a:rPr>
              <a:t>    - intellectualRights</a:t>
            </a:r>
            <a:endParaRPr i="1" sz="1500">
              <a:solidFill>
                <a:schemeClr val="dk1"/>
              </a:solidFill>
            </a:endParaRPr>
          </a:p>
          <a:p>
            <a:pPr indent="0" lvl="0" marL="0" rtl="0" algn="l">
              <a:spcBef>
                <a:spcPts val="0"/>
              </a:spcBef>
              <a:spcAft>
                <a:spcPts val="0"/>
              </a:spcAft>
              <a:buNone/>
            </a:pPr>
            <a:r>
              <a:rPr i="1" lang="en" sz="1500">
                <a:solidFill>
                  <a:schemeClr val="dk1"/>
                </a:solidFill>
              </a:rPr>
              <a:t>    - contact*</a:t>
            </a:r>
            <a:endParaRPr i="1" sz="1500">
              <a:solidFill>
                <a:schemeClr val="dk1"/>
              </a:solidFill>
            </a:endParaRPr>
          </a:p>
          <a:p>
            <a:pPr indent="0" lvl="0" marL="0" rtl="0" algn="l">
              <a:spcBef>
                <a:spcPts val="0"/>
              </a:spcBef>
              <a:spcAft>
                <a:spcPts val="0"/>
              </a:spcAft>
              <a:buNone/>
            </a:pPr>
            <a:r>
              <a:rPr i="1" lang="en" sz="1500">
                <a:solidFill>
                  <a:schemeClr val="dk1"/>
                </a:solidFill>
              </a:rPr>
              <a:t>    - methods</a:t>
            </a:r>
            <a:endParaRPr i="1" sz="1500">
              <a:solidFill>
                <a:schemeClr val="dk1"/>
              </a:solidFill>
            </a:endParaRPr>
          </a:p>
          <a:p>
            <a:pPr indent="0" lvl="0" marL="0" rtl="0" algn="l">
              <a:spcBef>
                <a:spcPts val="0"/>
              </a:spcBef>
              <a:spcAft>
                <a:spcPts val="0"/>
              </a:spcAft>
              <a:buNone/>
            </a:pPr>
            <a:r>
              <a:rPr i="1" lang="en" sz="1500">
                <a:solidFill>
                  <a:schemeClr val="dk1"/>
                </a:solidFill>
              </a:rPr>
              <a:t>    - coverage (e.g., geographic/temporal/taxonomic)</a:t>
            </a:r>
            <a:endParaRPr i="1" sz="1500">
              <a:solidFill>
                <a:schemeClr val="dk1"/>
              </a:solidFill>
            </a:endParaRPr>
          </a:p>
          <a:p>
            <a:pPr indent="0" lvl="0" marL="0" rtl="0" algn="l">
              <a:spcBef>
                <a:spcPts val="0"/>
              </a:spcBef>
              <a:spcAft>
                <a:spcPts val="0"/>
              </a:spcAft>
              <a:buNone/>
            </a:pPr>
            <a:r>
              <a:rPr i="1" lang="en" sz="1500">
                <a:solidFill>
                  <a:schemeClr val="dk1"/>
                </a:solidFill>
              </a:rPr>
              <a:t>    - dataTable</a:t>
            </a:r>
            <a:endParaRPr i="1" sz="1500">
              <a:solidFill>
                <a:schemeClr val="dk1"/>
              </a:solidFill>
            </a:endParaRPr>
          </a:p>
          <a:p>
            <a:pPr indent="0" lvl="0" marL="0" rtl="0" algn="l">
              <a:spcBef>
                <a:spcPts val="0"/>
              </a:spcBef>
              <a:spcAft>
                <a:spcPts val="0"/>
              </a:spcAft>
              <a:buNone/>
            </a:pPr>
            <a:r>
              <a:rPr lang="en" sz="1500">
                <a:solidFill>
                  <a:schemeClr val="dk1"/>
                </a:solidFill>
              </a:rPr>
              <a:t>      - entityName</a:t>
            </a:r>
            <a:endParaRPr sz="1500">
              <a:solidFill>
                <a:schemeClr val="dk1"/>
              </a:solidFill>
            </a:endParaRPr>
          </a:p>
          <a:p>
            <a:pPr indent="0" lvl="0" marL="0" rtl="0" algn="l">
              <a:spcBef>
                <a:spcPts val="0"/>
              </a:spcBef>
              <a:spcAft>
                <a:spcPts val="0"/>
              </a:spcAft>
              <a:buNone/>
            </a:pPr>
            <a:r>
              <a:rPr lang="en" sz="1500">
                <a:solidFill>
                  <a:schemeClr val="dk1"/>
                </a:solidFill>
              </a:rPr>
              <a:t>      - entityDescription</a:t>
            </a:r>
            <a:endParaRPr sz="1500">
              <a:solidFill>
                <a:schemeClr val="dk1"/>
              </a:solidFill>
            </a:endParaRPr>
          </a:p>
          <a:p>
            <a:pPr indent="0" lvl="0" marL="0" rtl="0" algn="l">
              <a:spcBef>
                <a:spcPts val="0"/>
              </a:spcBef>
              <a:spcAft>
                <a:spcPts val="0"/>
              </a:spcAft>
              <a:buNone/>
            </a:pPr>
            <a:r>
              <a:rPr lang="en" sz="1500">
                <a:solidFill>
                  <a:schemeClr val="dk1"/>
                </a:solidFill>
              </a:rPr>
              <a:t>      - physical</a:t>
            </a:r>
            <a:endParaRPr sz="1500">
              <a:solidFill>
                <a:schemeClr val="dk1"/>
              </a:solidFill>
            </a:endParaRPr>
          </a:p>
          <a:p>
            <a:pPr indent="0" lvl="0" marL="0" rtl="0" algn="l">
              <a:spcBef>
                <a:spcPts val="0"/>
              </a:spcBef>
              <a:spcAft>
                <a:spcPts val="0"/>
              </a:spcAft>
              <a:buNone/>
            </a:pPr>
            <a:r>
              <a:rPr lang="en" sz="1500">
                <a:solidFill>
                  <a:schemeClr val="dk1"/>
                </a:solidFill>
              </a:rPr>
              <a:t>      - attributeList</a:t>
            </a:r>
            <a:endParaRPr sz="1500"/>
          </a:p>
        </p:txBody>
      </p:sp>
      <p:sp>
        <p:nvSpPr>
          <p:cNvPr id="365" name="Google Shape;365;p49"/>
          <p:cNvSpPr txBox="1"/>
          <p:nvPr/>
        </p:nvSpPr>
        <p:spPr>
          <a:xfrm>
            <a:off x="3107000" y="4369575"/>
            <a:ext cx="413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highlight>
                  <a:srgbClr val="FEBC11"/>
                </a:highlight>
              </a:rPr>
              <a:t>*A minimum valid record (but not as useful)</a:t>
            </a:r>
            <a:endParaRPr>
              <a:highlight>
                <a:srgbClr val="FEBC11"/>
              </a:highlight>
            </a:endParaRPr>
          </a:p>
        </p:txBody>
      </p:sp>
      <p:pic>
        <p:nvPicPr>
          <p:cNvPr id="366" name="Google Shape;366;p49"/>
          <p:cNvPicPr preferRelativeResize="0"/>
          <p:nvPr/>
        </p:nvPicPr>
        <p:blipFill>
          <a:blip r:embed="rId3">
            <a:alphaModFix/>
          </a:blip>
          <a:stretch>
            <a:fillRect/>
          </a:stretch>
        </p:blipFill>
        <p:spPr>
          <a:xfrm>
            <a:off x="6883025" y="348950"/>
            <a:ext cx="2046474" cy="310808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2"/>
          <p:cNvSpPr txBox="1"/>
          <p:nvPr/>
        </p:nvSpPr>
        <p:spPr>
          <a:xfrm>
            <a:off x="366650" y="1682625"/>
            <a:ext cx="8178000" cy="28029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200"/>
              </a:spcBef>
              <a:spcAft>
                <a:spcPts val="0"/>
              </a:spcAft>
              <a:buClr>
                <a:schemeClr val="dk1"/>
              </a:buClr>
              <a:buSzPts val="1900"/>
              <a:buFont typeface="Avenir"/>
              <a:buChar char="●"/>
            </a:pPr>
            <a:r>
              <a:rPr lang="en" sz="1900">
                <a:solidFill>
                  <a:schemeClr val="dk1"/>
                </a:solidFill>
                <a:highlight>
                  <a:srgbClr val="FFFFFF"/>
                </a:highlight>
                <a:latin typeface="Avenir"/>
                <a:ea typeface="Avenir"/>
                <a:cs typeface="Avenir"/>
                <a:sym typeface="Avenir"/>
              </a:rPr>
              <a:t>Understand the role of metadata in facilitating the management, discovery, interoperability, and reuse of digital resources and research data.</a:t>
            </a:r>
            <a:endParaRPr sz="1900">
              <a:solidFill>
                <a:schemeClr val="dk1"/>
              </a:solidFill>
              <a:highlight>
                <a:srgbClr val="FFFFFF"/>
              </a:highlight>
              <a:latin typeface="Avenir"/>
              <a:ea typeface="Avenir"/>
              <a:cs typeface="Avenir"/>
              <a:sym typeface="Avenir"/>
            </a:endParaRPr>
          </a:p>
          <a:p>
            <a:pPr indent="-349250" lvl="0" marL="457200" rtl="0" algn="l">
              <a:lnSpc>
                <a:spcPct val="115000"/>
              </a:lnSpc>
              <a:spcBef>
                <a:spcPts val="1200"/>
              </a:spcBef>
              <a:spcAft>
                <a:spcPts val="0"/>
              </a:spcAft>
              <a:buClr>
                <a:schemeClr val="dk1"/>
              </a:buClr>
              <a:buSzPts val="1900"/>
              <a:buFont typeface="Avenir"/>
              <a:buChar char="●"/>
            </a:pPr>
            <a:r>
              <a:rPr lang="en" sz="1900">
                <a:solidFill>
                  <a:schemeClr val="dk1"/>
                </a:solidFill>
                <a:highlight>
                  <a:srgbClr val="FFFFFF"/>
                </a:highlight>
                <a:latin typeface="Avenir"/>
                <a:ea typeface="Avenir"/>
                <a:cs typeface="Avenir"/>
                <a:sym typeface="Avenir"/>
              </a:rPr>
              <a:t>Recognize the importance of adhering to domain-specific metadata standards and determining which standard should be used.</a:t>
            </a:r>
            <a:endParaRPr sz="1900">
              <a:solidFill>
                <a:schemeClr val="dk1"/>
              </a:solidFill>
              <a:highlight>
                <a:srgbClr val="FFFFFF"/>
              </a:highlight>
              <a:latin typeface="Avenir"/>
              <a:ea typeface="Avenir"/>
              <a:cs typeface="Avenir"/>
              <a:sym typeface="Avenir"/>
            </a:endParaRPr>
          </a:p>
          <a:p>
            <a:pPr indent="-349250" lvl="0" marL="457200" rtl="0" algn="l">
              <a:lnSpc>
                <a:spcPct val="115000"/>
              </a:lnSpc>
              <a:spcBef>
                <a:spcPts val="1200"/>
              </a:spcBef>
              <a:spcAft>
                <a:spcPts val="1000"/>
              </a:spcAft>
              <a:buClr>
                <a:schemeClr val="dk1"/>
              </a:buClr>
              <a:buSzPts val="1900"/>
              <a:buFont typeface="Avenir"/>
              <a:buChar char="●"/>
            </a:pPr>
            <a:r>
              <a:rPr lang="en" sz="1900">
                <a:solidFill>
                  <a:schemeClr val="dk1"/>
                </a:solidFill>
                <a:highlight>
                  <a:srgbClr val="FFFFFF"/>
                </a:highlight>
                <a:latin typeface="Avenir"/>
                <a:ea typeface="Avenir"/>
                <a:cs typeface="Avenir"/>
                <a:sym typeface="Avenir"/>
              </a:rPr>
              <a:t>Identify </a:t>
            </a:r>
            <a:r>
              <a:rPr lang="en" sz="1900">
                <a:solidFill>
                  <a:schemeClr val="dk1"/>
                </a:solidFill>
                <a:highlight>
                  <a:srgbClr val="FFFFFF"/>
                </a:highlight>
                <a:latin typeface="Avenir"/>
                <a:ea typeface="Avenir"/>
                <a:cs typeface="Avenir"/>
                <a:sym typeface="Avenir"/>
              </a:rPr>
              <a:t>metadata</a:t>
            </a:r>
            <a:r>
              <a:rPr lang="en" sz="1900">
                <a:solidFill>
                  <a:schemeClr val="dk1"/>
                </a:solidFill>
                <a:highlight>
                  <a:srgbClr val="FFFFFF"/>
                </a:highlight>
                <a:latin typeface="Avenir"/>
                <a:ea typeface="Avenir"/>
                <a:cs typeface="Avenir"/>
                <a:sym typeface="Avenir"/>
              </a:rPr>
              <a:t> standards relevant to environmental sciences research.</a:t>
            </a:r>
            <a:endParaRPr sz="2100">
              <a:solidFill>
                <a:schemeClr val="dk1"/>
              </a:solidFill>
              <a:highlight>
                <a:srgbClr val="FFFFFF"/>
              </a:highlight>
              <a:latin typeface="Avenir"/>
              <a:ea typeface="Avenir"/>
              <a:cs typeface="Avenir"/>
              <a:sym typeface="Avenir"/>
            </a:endParaRPr>
          </a:p>
        </p:txBody>
      </p:sp>
      <p:sp>
        <p:nvSpPr>
          <p:cNvPr id="202" name="Google Shape;202;p32"/>
          <p:cNvSpPr txBox="1"/>
          <p:nvPr/>
        </p:nvSpPr>
        <p:spPr>
          <a:xfrm>
            <a:off x="366650" y="32745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400">
                <a:solidFill>
                  <a:srgbClr val="004B83"/>
                </a:solidFill>
                <a:latin typeface="Century Gothic"/>
                <a:ea typeface="Century Gothic"/>
                <a:cs typeface="Century Gothic"/>
                <a:sym typeface="Century Gothic"/>
              </a:rPr>
              <a:t>Learning</a:t>
            </a:r>
            <a:r>
              <a:rPr b="1" lang="en" sz="3400">
                <a:solidFill>
                  <a:srgbClr val="004B83"/>
                </a:solidFill>
                <a:latin typeface="Century Gothic"/>
                <a:ea typeface="Century Gothic"/>
                <a:cs typeface="Century Gothic"/>
                <a:sym typeface="Century Gothic"/>
              </a:rPr>
              <a:t> Objectives</a:t>
            </a:r>
            <a:endParaRPr b="1" sz="3400">
              <a:solidFill>
                <a:srgbClr val="004B83"/>
              </a:solidFill>
              <a:latin typeface="Century Gothic"/>
              <a:ea typeface="Century Gothic"/>
              <a:cs typeface="Century Gothic"/>
              <a:sym typeface="Century Gothic"/>
            </a:endParaRPr>
          </a:p>
        </p:txBody>
      </p:sp>
      <p:sp>
        <p:nvSpPr>
          <p:cNvPr id="203" name="Google Shape;203;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04" name="Google Shape;204;p32"/>
          <p:cNvPicPr preferRelativeResize="0"/>
          <p:nvPr/>
        </p:nvPicPr>
        <p:blipFill>
          <a:blip r:embed="rId3">
            <a:alphaModFix/>
          </a:blip>
          <a:stretch>
            <a:fillRect/>
          </a:stretch>
        </p:blipFill>
        <p:spPr>
          <a:xfrm>
            <a:off x="4629150" y="289350"/>
            <a:ext cx="1553350" cy="12829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50"/>
          <p:cNvSpPr txBox="1"/>
          <p:nvPr>
            <p:ph type="title"/>
          </p:nvPr>
        </p:nvSpPr>
        <p:spPr>
          <a:xfrm>
            <a:off x="311700" y="2024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020">
                <a:solidFill>
                  <a:srgbClr val="1C4587"/>
                </a:solidFill>
                <a:latin typeface="Century Gothic"/>
                <a:ea typeface="Century Gothic"/>
                <a:cs typeface="Century Gothic"/>
                <a:sym typeface="Century Gothic"/>
              </a:rPr>
              <a:t>Creating an EML Record</a:t>
            </a:r>
            <a:endParaRPr b="1" sz="3020">
              <a:solidFill>
                <a:srgbClr val="1C4587"/>
              </a:solidFill>
              <a:latin typeface="Century Gothic"/>
              <a:ea typeface="Century Gothic"/>
              <a:cs typeface="Century Gothic"/>
              <a:sym typeface="Century Gothic"/>
            </a:endParaRPr>
          </a:p>
        </p:txBody>
      </p:sp>
      <p:sp>
        <p:nvSpPr>
          <p:cNvPr id="372" name="Google Shape;372;p50"/>
          <p:cNvSpPr txBox="1"/>
          <p:nvPr>
            <p:ph idx="1" type="body"/>
          </p:nvPr>
        </p:nvSpPr>
        <p:spPr>
          <a:xfrm>
            <a:off x="311700" y="1006900"/>
            <a:ext cx="8064000" cy="3897000"/>
          </a:xfrm>
          <a:prstGeom prst="rect">
            <a:avLst/>
          </a:prstGeom>
        </p:spPr>
        <p:txBody>
          <a:bodyPr anchorCtr="0" anchor="t" bIns="91425" lIns="91425" spcFirstLastPara="1" rIns="91425" wrap="square" tIns="91425">
            <a:normAutofit/>
          </a:bodyPr>
          <a:lstStyle/>
          <a:p>
            <a:pPr indent="-361950" lvl="0" marL="457200" rtl="0" algn="l">
              <a:lnSpc>
                <a:spcPct val="95000"/>
              </a:lnSpc>
              <a:spcBef>
                <a:spcPts val="1000"/>
              </a:spcBef>
              <a:spcAft>
                <a:spcPts val="0"/>
              </a:spcAft>
              <a:buClr>
                <a:schemeClr val="dk1"/>
              </a:buClr>
              <a:buSzPts val="2100"/>
              <a:buFont typeface="Avenir"/>
              <a:buChar char="●"/>
            </a:pPr>
            <a:r>
              <a:rPr lang="en" sz="2100">
                <a:solidFill>
                  <a:schemeClr val="dk1"/>
                </a:solidFill>
                <a:latin typeface="Avenir"/>
                <a:ea typeface="Avenir"/>
                <a:cs typeface="Avenir"/>
                <a:sym typeface="Avenir"/>
              </a:rPr>
              <a:t>Simple text editor (e.g., Atom) - painful! Only recommended for small edits. Not for creating a whole record.</a:t>
            </a:r>
            <a:endParaRPr sz="2100">
              <a:solidFill>
                <a:schemeClr val="dk1"/>
              </a:solidFill>
              <a:latin typeface="Avenir"/>
              <a:ea typeface="Avenir"/>
              <a:cs typeface="Avenir"/>
              <a:sym typeface="Avenir"/>
            </a:endParaRPr>
          </a:p>
          <a:p>
            <a:pPr indent="-361950" lvl="0" marL="457200" rtl="0" algn="l">
              <a:lnSpc>
                <a:spcPct val="95000"/>
              </a:lnSpc>
              <a:spcBef>
                <a:spcPts val="1000"/>
              </a:spcBef>
              <a:spcAft>
                <a:spcPts val="0"/>
              </a:spcAft>
              <a:buClr>
                <a:schemeClr val="dk1"/>
              </a:buClr>
              <a:buSzPts val="2100"/>
              <a:buFont typeface="Avenir"/>
              <a:buChar char="●"/>
            </a:pPr>
            <a:r>
              <a:rPr lang="en" sz="2100" u="sng">
                <a:solidFill>
                  <a:schemeClr val="hlink"/>
                </a:solidFill>
                <a:latin typeface="Avenir"/>
                <a:ea typeface="Avenir"/>
                <a:cs typeface="Avenir"/>
                <a:sym typeface="Avenir"/>
                <a:hlinkClick r:id="rId3"/>
              </a:rPr>
              <a:t>EzEML</a:t>
            </a:r>
            <a:r>
              <a:rPr lang="en" sz="2100">
                <a:solidFill>
                  <a:schemeClr val="dk1"/>
                </a:solidFill>
                <a:latin typeface="Avenir"/>
                <a:ea typeface="Avenir"/>
                <a:cs typeface="Avenir"/>
                <a:sym typeface="Avenir"/>
              </a:rPr>
              <a:t> (EDI Web Form) - GUI for non-tech people, useful tool, but can be time consuming, lots of clicks!</a:t>
            </a:r>
            <a:endParaRPr sz="2100">
              <a:solidFill>
                <a:schemeClr val="dk1"/>
              </a:solidFill>
              <a:latin typeface="Avenir"/>
              <a:ea typeface="Avenir"/>
              <a:cs typeface="Avenir"/>
              <a:sym typeface="Avenir"/>
            </a:endParaRPr>
          </a:p>
          <a:p>
            <a:pPr indent="-361950" lvl="0" marL="457200" rtl="0" algn="l">
              <a:lnSpc>
                <a:spcPct val="95000"/>
              </a:lnSpc>
              <a:spcBef>
                <a:spcPts val="1000"/>
              </a:spcBef>
              <a:spcAft>
                <a:spcPts val="0"/>
              </a:spcAft>
              <a:buClr>
                <a:schemeClr val="dk1"/>
              </a:buClr>
              <a:buSzPts val="2100"/>
              <a:buFont typeface="Avenir"/>
              <a:buChar char="●"/>
            </a:pPr>
            <a:r>
              <a:rPr lang="en" sz="2100">
                <a:solidFill>
                  <a:schemeClr val="dk1"/>
                </a:solidFill>
                <a:latin typeface="Avenir"/>
                <a:ea typeface="Avenir"/>
                <a:cs typeface="Avenir"/>
                <a:sym typeface="Avenir"/>
              </a:rPr>
              <a:t>An </a:t>
            </a:r>
            <a:r>
              <a:rPr lang="en" sz="2100" u="sng">
                <a:solidFill>
                  <a:schemeClr val="hlink"/>
                </a:solidFill>
                <a:latin typeface="Avenir"/>
                <a:ea typeface="Avenir"/>
                <a:cs typeface="Avenir"/>
                <a:sym typeface="Avenir"/>
                <a:hlinkClick r:id="rId4"/>
              </a:rPr>
              <a:t>EML R package</a:t>
            </a:r>
            <a:r>
              <a:rPr lang="en" sz="2100">
                <a:solidFill>
                  <a:schemeClr val="dk1"/>
                </a:solidFill>
                <a:latin typeface="Avenir"/>
                <a:ea typeface="Avenir"/>
                <a:cs typeface="Avenir"/>
                <a:sym typeface="Avenir"/>
              </a:rPr>
              <a:t> for you’all data-savys (</a:t>
            </a:r>
            <a:r>
              <a:rPr lang="en" sz="2100" u="sng">
                <a:solidFill>
                  <a:schemeClr val="accent5"/>
                </a:solidFill>
                <a:latin typeface="Avenir"/>
                <a:ea typeface="Avenir"/>
                <a:cs typeface="Avenir"/>
                <a:sym typeface="Avenir"/>
                <a:hlinkClick r:id="rId5">
                  <a:extLst>
                    <a:ext uri="{A12FA001-AC4F-418D-AE19-62706E023703}">
                      <ahyp:hlinkClr val="tx"/>
                    </a:ext>
                  </a:extLst>
                </a:hlinkClick>
              </a:rPr>
              <a:t>Example</a:t>
            </a:r>
            <a:r>
              <a:rPr lang="en" sz="2100">
                <a:solidFill>
                  <a:schemeClr val="dk1"/>
                </a:solidFill>
                <a:latin typeface="Avenir"/>
                <a:ea typeface="Avenir"/>
                <a:cs typeface="Avenir"/>
                <a:sym typeface="Avenir"/>
              </a:rPr>
              <a:t>)</a:t>
            </a:r>
            <a:endParaRPr sz="2100">
              <a:solidFill>
                <a:schemeClr val="accent4"/>
              </a:solidFill>
              <a:latin typeface="Avenir"/>
              <a:ea typeface="Avenir"/>
              <a:cs typeface="Avenir"/>
              <a:sym typeface="Avenir"/>
            </a:endParaRPr>
          </a:p>
          <a:p>
            <a:pPr indent="-361950" lvl="0" marL="457200" rtl="0" algn="l">
              <a:lnSpc>
                <a:spcPct val="95000"/>
              </a:lnSpc>
              <a:spcBef>
                <a:spcPts val="1000"/>
              </a:spcBef>
              <a:spcAft>
                <a:spcPts val="1000"/>
              </a:spcAft>
              <a:buClr>
                <a:schemeClr val="dk1"/>
              </a:buClr>
              <a:buSzPts val="2100"/>
              <a:buFont typeface="Avenir"/>
              <a:buChar char="●"/>
            </a:pPr>
            <a:r>
              <a:rPr lang="en" sz="2100">
                <a:solidFill>
                  <a:schemeClr val="dk1"/>
                </a:solidFill>
                <a:latin typeface="Avenir"/>
                <a:ea typeface="Avenir"/>
                <a:cs typeface="Avenir"/>
                <a:sym typeface="Avenir"/>
              </a:rPr>
              <a:t>If you become a data manager and need to create multiple records in a bulk, there is a </a:t>
            </a:r>
            <a:r>
              <a:rPr lang="en" sz="2100" u="sng">
                <a:solidFill>
                  <a:schemeClr val="hlink"/>
                </a:solidFill>
                <a:latin typeface="Avenir"/>
                <a:ea typeface="Avenir"/>
                <a:cs typeface="Avenir"/>
                <a:sym typeface="Avenir"/>
                <a:hlinkClick r:id="rId6"/>
              </a:rPr>
              <a:t>Excel to EML</a:t>
            </a:r>
            <a:r>
              <a:rPr lang="en" sz="2100">
                <a:solidFill>
                  <a:schemeClr val="dk1"/>
                </a:solidFill>
                <a:latin typeface="Avenir"/>
                <a:ea typeface="Avenir"/>
                <a:cs typeface="Avenir"/>
                <a:sym typeface="Avenir"/>
              </a:rPr>
              <a:t> option! Not worth it for one at a time!</a:t>
            </a:r>
            <a:endParaRPr sz="2100">
              <a:solidFill>
                <a:schemeClr val="dk1"/>
              </a:solidFill>
              <a:latin typeface="Avenir"/>
              <a:ea typeface="Avenir"/>
              <a:cs typeface="Avenir"/>
              <a:sym typeface="Aveni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51"/>
          <p:cNvSpPr txBox="1"/>
          <p:nvPr>
            <p:ph type="ctrTitle"/>
          </p:nvPr>
        </p:nvSpPr>
        <p:spPr>
          <a:xfrm>
            <a:off x="311700" y="0"/>
            <a:ext cx="8520600" cy="701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SzPts val="990"/>
              <a:buNone/>
            </a:pPr>
            <a:r>
              <a:rPr b="1" lang="en" sz="3020">
                <a:solidFill>
                  <a:srgbClr val="1C4587"/>
                </a:solidFill>
                <a:latin typeface="Century Gothic"/>
                <a:ea typeface="Century Gothic"/>
                <a:cs typeface="Century Gothic"/>
                <a:sym typeface="Century Gothic"/>
              </a:rPr>
              <a:t>Remember the Shorebird dataset?</a:t>
            </a:r>
            <a:endParaRPr b="1" sz="3020">
              <a:solidFill>
                <a:srgbClr val="1C4587"/>
              </a:solidFill>
              <a:latin typeface="Century Gothic"/>
              <a:ea typeface="Century Gothic"/>
              <a:cs typeface="Century Gothic"/>
              <a:sym typeface="Century Gothic"/>
            </a:endParaRPr>
          </a:p>
        </p:txBody>
      </p:sp>
      <p:sp>
        <p:nvSpPr>
          <p:cNvPr id="378" name="Google Shape;378;p51"/>
          <p:cNvSpPr txBox="1"/>
          <p:nvPr/>
        </p:nvSpPr>
        <p:spPr>
          <a:xfrm>
            <a:off x="5953700" y="4587525"/>
            <a:ext cx="3000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hlink"/>
                </a:solidFill>
                <a:highlight>
                  <a:srgbClr val="F8FBFD"/>
                </a:highlight>
                <a:uFill>
                  <a:noFill/>
                </a:uFill>
                <a:hlinkClick r:id="rId3"/>
              </a:rPr>
              <a:t>doi:10.18739/A2222R68W</a:t>
            </a:r>
            <a:endParaRPr/>
          </a:p>
        </p:txBody>
      </p:sp>
      <p:pic>
        <p:nvPicPr>
          <p:cNvPr id="379" name="Google Shape;379;p51"/>
          <p:cNvPicPr preferRelativeResize="0"/>
          <p:nvPr/>
        </p:nvPicPr>
        <p:blipFill>
          <a:blip r:embed="rId4">
            <a:alphaModFix/>
          </a:blip>
          <a:stretch>
            <a:fillRect/>
          </a:stretch>
        </p:blipFill>
        <p:spPr>
          <a:xfrm>
            <a:off x="369750" y="853500"/>
            <a:ext cx="6300687" cy="3519525"/>
          </a:xfrm>
          <a:prstGeom prst="rect">
            <a:avLst/>
          </a:prstGeom>
          <a:noFill/>
          <a:ln>
            <a:noFill/>
          </a:ln>
          <a:effectLst>
            <a:outerShdw blurRad="57150" rotWithShape="0" algn="bl" dir="5400000" dist="19050">
              <a:srgbClr val="000000">
                <a:alpha val="50000"/>
              </a:srgbClr>
            </a:outerShdw>
          </a:effectLst>
        </p:spPr>
      </p:pic>
      <p:sp>
        <p:nvSpPr>
          <p:cNvPr id="380" name="Google Shape;380;p51"/>
          <p:cNvSpPr/>
          <p:nvPr/>
        </p:nvSpPr>
        <p:spPr>
          <a:xfrm>
            <a:off x="4233425" y="3025475"/>
            <a:ext cx="186300" cy="178500"/>
          </a:xfrm>
          <a:prstGeom prst="rightArrow">
            <a:avLst>
              <a:gd fmla="val 50000" name="adj1"/>
              <a:gd fmla="val 50000" name="adj2"/>
            </a:avLst>
          </a:prstGeom>
          <a:solidFill>
            <a:srgbClr val="EC5D3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52"/>
          <p:cNvPicPr preferRelativeResize="0"/>
          <p:nvPr/>
        </p:nvPicPr>
        <p:blipFill>
          <a:blip r:embed="rId3">
            <a:alphaModFix/>
          </a:blip>
          <a:stretch>
            <a:fillRect/>
          </a:stretch>
        </p:blipFill>
        <p:spPr>
          <a:xfrm>
            <a:off x="409100" y="1056175"/>
            <a:ext cx="8287676" cy="2599200"/>
          </a:xfrm>
          <a:prstGeom prst="rect">
            <a:avLst/>
          </a:prstGeom>
          <a:noFill/>
          <a:ln>
            <a:noFill/>
          </a:ln>
        </p:spPr>
      </p:pic>
      <p:sp>
        <p:nvSpPr>
          <p:cNvPr id="386" name="Google Shape;386;p52"/>
          <p:cNvSpPr txBox="1"/>
          <p:nvPr/>
        </p:nvSpPr>
        <p:spPr>
          <a:xfrm>
            <a:off x="135350" y="4767525"/>
            <a:ext cx="8965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hlink"/>
                </a:solidFill>
                <a:latin typeface="Avenir"/>
                <a:ea typeface="Avenir"/>
                <a:cs typeface="Avenir"/>
                <a:sym typeface="Avenir"/>
                <a:hlinkClick r:id="rId4"/>
              </a:rPr>
              <a:t>https://www.nceas.ucsb.edu/news/why-you-never-knew-how-much-you-needed-ecological-metadata-language</a:t>
            </a:r>
            <a:endParaRPr sz="1000">
              <a:latin typeface="Avenir"/>
              <a:ea typeface="Avenir"/>
              <a:cs typeface="Avenir"/>
              <a:sym typeface="Avenir"/>
            </a:endParaRPr>
          </a:p>
        </p:txBody>
      </p:sp>
      <p:sp>
        <p:nvSpPr>
          <p:cNvPr id="387" name="Google Shape;387;p52"/>
          <p:cNvSpPr txBox="1"/>
          <p:nvPr/>
        </p:nvSpPr>
        <p:spPr>
          <a:xfrm>
            <a:off x="496525" y="277900"/>
            <a:ext cx="8124000" cy="507900"/>
          </a:xfrm>
          <a:prstGeom prst="rect">
            <a:avLst/>
          </a:prstGeom>
          <a:solidFill>
            <a:srgbClr val="FFC800"/>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solidFill>
                  <a:srgbClr val="073763"/>
                </a:solidFill>
                <a:latin typeface="Century Gothic"/>
                <a:ea typeface="Century Gothic"/>
                <a:cs typeface="Century Gothic"/>
                <a:sym typeface="Century Gothic"/>
              </a:rPr>
              <a:t>Bringing Data to the Surface</a:t>
            </a:r>
            <a:endParaRPr b="1" sz="2100">
              <a:solidFill>
                <a:srgbClr val="073763"/>
              </a:solidFill>
              <a:latin typeface="Century Gothic"/>
              <a:ea typeface="Century Gothic"/>
              <a:cs typeface="Century Gothic"/>
              <a:sym typeface="Century Gothic"/>
            </a:endParaRPr>
          </a:p>
        </p:txBody>
      </p:sp>
      <p:sp>
        <p:nvSpPr>
          <p:cNvPr id="388" name="Google Shape;388;p52"/>
          <p:cNvSpPr txBox="1"/>
          <p:nvPr/>
        </p:nvSpPr>
        <p:spPr>
          <a:xfrm>
            <a:off x="518525" y="3644575"/>
            <a:ext cx="3498600" cy="831300"/>
          </a:xfrm>
          <a:prstGeom prst="rect">
            <a:avLst/>
          </a:prstGeom>
          <a:solidFill>
            <a:srgbClr val="004B8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Avenir"/>
                <a:ea typeface="Avenir"/>
                <a:cs typeface="Avenir"/>
                <a:sym typeface="Avenir"/>
              </a:rPr>
              <a:t>More attributes of data become visible and searchable, while also maintaining greater consistency</a:t>
            </a:r>
            <a:endParaRPr>
              <a:solidFill>
                <a:schemeClr val="lt1"/>
              </a:solidFill>
              <a:latin typeface="Avenir"/>
              <a:ea typeface="Avenir"/>
              <a:cs typeface="Avenir"/>
              <a:sym typeface="Aveni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3"/>
          <p:cNvSpPr txBox="1"/>
          <p:nvPr>
            <p:ph type="title"/>
          </p:nvPr>
        </p:nvSpPr>
        <p:spPr>
          <a:xfrm>
            <a:off x="311700" y="1359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34375"/>
              <a:buFont typeface="Arial"/>
              <a:buNone/>
            </a:pPr>
            <a:r>
              <a:rPr b="1" lang="en" sz="3200">
                <a:solidFill>
                  <a:srgbClr val="004B83"/>
                </a:solidFill>
                <a:latin typeface="Century Gothic"/>
                <a:ea typeface="Century Gothic"/>
                <a:cs typeface="Century Gothic"/>
                <a:sym typeface="Century Gothic"/>
              </a:rPr>
              <a:t>EML</a:t>
            </a:r>
            <a:r>
              <a:rPr b="1" lang="en" sz="3200">
                <a:solidFill>
                  <a:srgbClr val="004B83"/>
                </a:solidFill>
                <a:latin typeface="Century Gothic"/>
                <a:ea typeface="Century Gothic"/>
                <a:cs typeface="Century Gothic"/>
                <a:sym typeface="Century Gothic"/>
              </a:rPr>
              <a:t> in Action </a:t>
            </a:r>
            <a:r>
              <a:rPr b="1" lang="en" sz="1866" u="sng">
                <a:solidFill>
                  <a:schemeClr val="hlink"/>
                </a:solidFill>
                <a:highlight>
                  <a:srgbClr val="FEBC11"/>
                </a:highlight>
                <a:latin typeface="Century Gothic"/>
                <a:ea typeface="Century Gothic"/>
                <a:cs typeface="Century Gothic"/>
                <a:sym typeface="Century Gothic"/>
                <a:hlinkClick r:id="rId3"/>
              </a:rPr>
              <a:t>https://search.dataone.org/data</a:t>
            </a:r>
            <a:endParaRPr sz="3150">
              <a:highlight>
                <a:srgbClr val="FEBC11"/>
              </a:highlight>
            </a:endParaRPr>
          </a:p>
        </p:txBody>
      </p:sp>
      <p:sp>
        <p:nvSpPr>
          <p:cNvPr id="394" name="Google Shape;394;p5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395" name="Google Shape;395;p53"/>
          <p:cNvPicPr preferRelativeResize="0"/>
          <p:nvPr/>
        </p:nvPicPr>
        <p:blipFill rotWithShape="1">
          <a:blip r:embed="rId4">
            <a:alphaModFix/>
          </a:blip>
          <a:srcRect b="0" l="0" r="1768" t="0"/>
          <a:stretch/>
        </p:blipFill>
        <p:spPr>
          <a:xfrm>
            <a:off x="414775" y="754650"/>
            <a:ext cx="8167123" cy="4212051"/>
          </a:xfrm>
          <a:prstGeom prst="rect">
            <a:avLst/>
          </a:prstGeom>
          <a:noFill/>
          <a:ln>
            <a:noFill/>
          </a:ln>
          <a:effectLst>
            <a:outerShdw blurRad="57150" rotWithShape="0" algn="bl" dir="5400000" dist="19050">
              <a:srgbClr val="000000">
                <a:alpha val="50000"/>
              </a:srgbClr>
            </a:outerShdw>
          </a:effectLst>
        </p:spPr>
      </p:pic>
      <p:sp>
        <p:nvSpPr>
          <p:cNvPr id="396" name="Google Shape;396;p53"/>
          <p:cNvSpPr txBox="1"/>
          <p:nvPr/>
        </p:nvSpPr>
        <p:spPr>
          <a:xfrm>
            <a:off x="6717375" y="4525775"/>
            <a:ext cx="1800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highlight>
                  <a:srgbClr val="FFC800"/>
                </a:highlight>
              </a:rPr>
              <a:t>Let’s try it!</a:t>
            </a:r>
            <a:endParaRPr>
              <a:highlight>
                <a:srgbClr val="FFC800"/>
              </a:high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54"/>
          <p:cNvSpPr txBox="1"/>
          <p:nvPr/>
        </p:nvSpPr>
        <p:spPr>
          <a:xfrm>
            <a:off x="917200" y="2015550"/>
            <a:ext cx="3493200" cy="2706000"/>
          </a:xfrm>
          <a:prstGeom prst="rect">
            <a:avLst/>
          </a:prstGeom>
          <a:solidFill>
            <a:srgbClr val="FFC800"/>
          </a:solid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What was measured?</a:t>
            </a:r>
            <a:endParaRPr sz="1200">
              <a:solidFill>
                <a:srgbClr val="3D4952"/>
              </a:solidFill>
              <a:highlight>
                <a:srgbClr val="FFC800"/>
              </a:highlight>
              <a:latin typeface="Avenir"/>
              <a:ea typeface="Avenir"/>
              <a:cs typeface="Avenir"/>
              <a:sym typeface="Avenir"/>
            </a:endParaRPr>
          </a:p>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What were the units of measure?</a:t>
            </a:r>
            <a:endParaRPr sz="1200">
              <a:solidFill>
                <a:srgbClr val="3D4952"/>
              </a:solidFill>
              <a:highlight>
                <a:srgbClr val="FFC800"/>
              </a:highlight>
              <a:latin typeface="Avenir"/>
              <a:ea typeface="Avenir"/>
              <a:cs typeface="Avenir"/>
              <a:sym typeface="Avenir"/>
            </a:endParaRPr>
          </a:p>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Who measured it?</a:t>
            </a:r>
            <a:endParaRPr sz="1200">
              <a:solidFill>
                <a:srgbClr val="3D4952"/>
              </a:solidFill>
              <a:highlight>
                <a:srgbClr val="FFC800"/>
              </a:highlight>
              <a:latin typeface="Avenir"/>
              <a:ea typeface="Avenir"/>
              <a:cs typeface="Avenir"/>
              <a:sym typeface="Avenir"/>
            </a:endParaRPr>
          </a:p>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When was it measured?</a:t>
            </a:r>
            <a:endParaRPr sz="1200">
              <a:solidFill>
                <a:srgbClr val="3D4952"/>
              </a:solidFill>
              <a:highlight>
                <a:srgbClr val="FFC800"/>
              </a:highlight>
              <a:latin typeface="Avenir"/>
              <a:ea typeface="Avenir"/>
              <a:cs typeface="Avenir"/>
              <a:sym typeface="Avenir"/>
            </a:endParaRPr>
          </a:p>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Where was it measured?</a:t>
            </a:r>
            <a:endParaRPr sz="1200">
              <a:solidFill>
                <a:srgbClr val="3D4952"/>
              </a:solidFill>
              <a:highlight>
                <a:srgbClr val="FFC800"/>
              </a:highlight>
              <a:latin typeface="Avenir"/>
              <a:ea typeface="Avenir"/>
              <a:cs typeface="Avenir"/>
              <a:sym typeface="Avenir"/>
            </a:endParaRPr>
          </a:p>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Which instruments were used?</a:t>
            </a:r>
            <a:endParaRPr sz="1200">
              <a:solidFill>
                <a:srgbClr val="3D4952"/>
              </a:solidFill>
              <a:highlight>
                <a:srgbClr val="FFC800"/>
              </a:highlight>
              <a:latin typeface="Avenir"/>
              <a:ea typeface="Avenir"/>
              <a:cs typeface="Avenir"/>
              <a:sym typeface="Avenir"/>
            </a:endParaRPr>
          </a:p>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How was it measured?</a:t>
            </a:r>
            <a:endParaRPr sz="1200">
              <a:solidFill>
                <a:srgbClr val="3D4952"/>
              </a:solidFill>
              <a:highlight>
                <a:srgbClr val="FFC800"/>
              </a:highlight>
              <a:latin typeface="Avenir"/>
              <a:ea typeface="Avenir"/>
              <a:cs typeface="Avenir"/>
              <a:sym typeface="Avenir"/>
            </a:endParaRPr>
          </a:p>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How is the data structured?</a:t>
            </a:r>
            <a:endParaRPr sz="1200">
              <a:solidFill>
                <a:srgbClr val="3D4952"/>
              </a:solidFill>
              <a:highlight>
                <a:srgbClr val="FFC800"/>
              </a:highlight>
              <a:latin typeface="Avenir"/>
              <a:ea typeface="Avenir"/>
              <a:cs typeface="Avenir"/>
              <a:sym typeface="Avenir"/>
            </a:endParaRPr>
          </a:p>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Why was the data collected?</a:t>
            </a:r>
            <a:endParaRPr sz="1200">
              <a:solidFill>
                <a:srgbClr val="3D4952"/>
              </a:solidFill>
              <a:highlight>
                <a:srgbClr val="FFC800"/>
              </a:highlight>
              <a:latin typeface="Avenir"/>
              <a:ea typeface="Avenir"/>
              <a:cs typeface="Avenir"/>
              <a:sym typeface="Avenir"/>
            </a:endParaRPr>
          </a:p>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Who should get credit for this data?</a:t>
            </a:r>
            <a:endParaRPr sz="1200">
              <a:solidFill>
                <a:srgbClr val="3D4952"/>
              </a:solidFill>
              <a:highlight>
                <a:srgbClr val="FFC800"/>
              </a:highlight>
              <a:latin typeface="Avenir"/>
              <a:ea typeface="Avenir"/>
              <a:cs typeface="Avenir"/>
              <a:sym typeface="Avenir"/>
            </a:endParaRPr>
          </a:p>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How can this data be reused?</a:t>
            </a:r>
            <a:endParaRPr sz="1200">
              <a:solidFill>
                <a:srgbClr val="3D4952"/>
              </a:solidFill>
              <a:highlight>
                <a:srgbClr val="FFC800"/>
              </a:highlight>
              <a:latin typeface="Avenir"/>
              <a:ea typeface="Avenir"/>
              <a:cs typeface="Avenir"/>
              <a:sym typeface="Avenir"/>
            </a:endParaRPr>
          </a:p>
          <a:p>
            <a:pPr indent="-304800" lvl="0" marL="457200" rtl="0" algn="l">
              <a:lnSpc>
                <a:spcPct val="115000"/>
              </a:lnSpc>
              <a:spcBef>
                <a:spcPts val="0"/>
              </a:spcBef>
              <a:spcAft>
                <a:spcPts val="0"/>
              </a:spcAft>
              <a:buClr>
                <a:srgbClr val="3D4952"/>
              </a:buClr>
              <a:buSzPts val="1200"/>
              <a:buFont typeface="Avenir"/>
              <a:buChar char="●"/>
            </a:pPr>
            <a:r>
              <a:rPr lang="en" sz="1200">
                <a:solidFill>
                  <a:srgbClr val="3D4952"/>
                </a:solidFill>
                <a:highlight>
                  <a:srgbClr val="FFC800"/>
                </a:highlight>
                <a:latin typeface="Avenir"/>
                <a:ea typeface="Avenir"/>
                <a:cs typeface="Avenir"/>
                <a:sym typeface="Avenir"/>
              </a:rPr>
              <a:t>What license governs the data?</a:t>
            </a:r>
            <a:endParaRPr sz="1200">
              <a:highlight>
                <a:srgbClr val="FFC800"/>
              </a:highlight>
            </a:endParaRPr>
          </a:p>
        </p:txBody>
      </p:sp>
      <p:sp>
        <p:nvSpPr>
          <p:cNvPr id="402" name="Google Shape;402;p54"/>
          <p:cNvSpPr txBox="1"/>
          <p:nvPr>
            <p:ph idx="4294967295" type="title"/>
          </p:nvPr>
        </p:nvSpPr>
        <p:spPr>
          <a:xfrm>
            <a:off x="311700" y="222550"/>
            <a:ext cx="87810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000">
                <a:solidFill>
                  <a:srgbClr val="004B83"/>
                </a:solidFill>
                <a:latin typeface="Century Gothic"/>
                <a:ea typeface="Century Gothic"/>
                <a:cs typeface="Century Gothic"/>
                <a:sym typeface="Century Gothic"/>
              </a:rPr>
              <a:t>No Metadata Standard? </a:t>
            </a:r>
            <a:endParaRPr b="1" sz="30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rPr b="1" lang="en" sz="3000">
                <a:solidFill>
                  <a:srgbClr val="004B83"/>
                </a:solidFill>
                <a:latin typeface="Century Gothic"/>
                <a:ea typeface="Century Gothic"/>
                <a:cs typeface="Century Gothic"/>
                <a:sym typeface="Century Gothic"/>
              </a:rPr>
              <a:t>Generalist repository?</a:t>
            </a:r>
            <a:endParaRPr sz="2900">
              <a:latin typeface="Century Gothic"/>
              <a:ea typeface="Century Gothic"/>
              <a:cs typeface="Century Gothic"/>
              <a:sym typeface="Century Gothic"/>
            </a:endParaRPr>
          </a:p>
        </p:txBody>
      </p:sp>
      <p:sp>
        <p:nvSpPr>
          <p:cNvPr id="403" name="Google Shape;403;p54"/>
          <p:cNvSpPr txBox="1"/>
          <p:nvPr/>
        </p:nvSpPr>
        <p:spPr>
          <a:xfrm>
            <a:off x="265675" y="710025"/>
            <a:ext cx="4454700" cy="356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4"/>
          <p:cNvSpPr txBox="1"/>
          <p:nvPr/>
        </p:nvSpPr>
        <p:spPr>
          <a:xfrm>
            <a:off x="366050" y="1241738"/>
            <a:ext cx="4454700" cy="34371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Font typeface="Century Gothic"/>
              <a:buChar char="●"/>
            </a:pPr>
            <a:r>
              <a:rPr lang="en" sz="1800">
                <a:latin typeface="Century Gothic"/>
                <a:ea typeface="Century Gothic"/>
                <a:cs typeface="Century Gothic"/>
                <a:sym typeface="Century Gothic"/>
              </a:rPr>
              <a:t>Record-level metadata</a:t>
            </a:r>
            <a:endParaRPr sz="1800">
              <a:latin typeface="Century Gothic"/>
              <a:ea typeface="Century Gothic"/>
              <a:cs typeface="Century Gothic"/>
              <a:sym typeface="Century Gothic"/>
            </a:endParaRPr>
          </a:p>
          <a:p>
            <a:pPr indent="-342900" lvl="0" marL="457200" rtl="0" algn="l">
              <a:spcBef>
                <a:spcPts val="0"/>
              </a:spcBef>
              <a:spcAft>
                <a:spcPts val="0"/>
              </a:spcAft>
              <a:buClr>
                <a:schemeClr val="dk1"/>
              </a:buClr>
              <a:buSzPts val="1800"/>
              <a:buFont typeface="Century Gothic"/>
              <a:buChar char="●"/>
            </a:pPr>
            <a:r>
              <a:rPr lang="en" sz="1800">
                <a:solidFill>
                  <a:schemeClr val="dk1"/>
                </a:solidFill>
                <a:latin typeface="Century Gothic"/>
                <a:ea typeface="Century Gothic"/>
                <a:cs typeface="Century Gothic"/>
                <a:sym typeface="Century Gothic"/>
              </a:rPr>
              <a:t>File-level metadata </a:t>
            </a:r>
            <a:r>
              <a:rPr lang="en" sz="1800">
                <a:latin typeface="Century Gothic"/>
                <a:ea typeface="Century Gothic"/>
                <a:cs typeface="Century Gothic"/>
                <a:sym typeface="Century Gothic"/>
              </a:rPr>
              <a:t> </a:t>
            </a:r>
            <a:endParaRPr sz="1800">
              <a:latin typeface="Century Gothic"/>
              <a:ea typeface="Century Gothic"/>
              <a:cs typeface="Century Gothic"/>
              <a:sym typeface="Century Gothic"/>
            </a:endParaRPr>
          </a:p>
        </p:txBody>
      </p:sp>
      <p:pic>
        <p:nvPicPr>
          <p:cNvPr id="405" name="Google Shape;405;p54"/>
          <p:cNvPicPr preferRelativeResize="0"/>
          <p:nvPr/>
        </p:nvPicPr>
        <p:blipFill>
          <a:blip r:embed="rId3">
            <a:alphaModFix/>
          </a:blip>
          <a:stretch>
            <a:fillRect/>
          </a:stretch>
        </p:blipFill>
        <p:spPr>
          <a:xfrm>
            <a:off x="5861251" y="907850"/>
            <a:ext cx="2828248" cy="3770998"/>
          </a:xfrm>
          <a:prstGeom prst="rect">
            <a:avLst/>
          </a:prstGeom>
          <a:noFill/>
          <a:ln>
            <a:noFill/>
          </a:ln>
        </p:spPr>
      </p:pic>
      <p:sp>
        <p:nvSpPr>
          <p:cNvPr id="406" name="Google Shape;406;p54"/>
          <p:cNvSpPr txBox="1"/>
          <p:nvPr/>
        </p:nvSpPr>
        <p:spPr>
          <a:xfrm>
            <a:off x="5861250" y="4680625"/>
            <a:ext cx="282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https://perma.cc/A5PN-YF7Z</a:t>
            </a:r>
            <a:endParaRPr/>
          </a:p>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5"/>
          <p:cNvSpPr txBox="1"/>
          <p:nvPr>
            <p:ph type="title"/>
          </p:nvPr>
        </p:nvSpPr>
        <p:spPr>
          <a:xfrm>
            <a:off x="311700" y="2057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420">
                <a:solidFill>
                  <a:srgbClr val="1C4587"/>
                </a:solidFill>
                <a:latin typeface="Century Gothic"/>
                <a:ea typeface="Century Gothic"/>
                <a:cs typeface="Century Gothic"/>
                <a:sym typeface="Century Gothic"/>
              </a:rPr>
              <a:t>Closing Thoughts</a:t>
            </a:r>
            <a:endParaRPr b="1" sz="3420">
              <a:solidFill>
                <a:srgbClr val="1C4587"/>
              </a:solidFill>
              <a:latin typeface="Century Gothic"/>
              <a:ea typeface="Century Gothic"/>
              <a:cs typeface="Century Gothic"/>
              <a:sym typeface="Century Gothic"/>
            </a:endParaRPr>
          </a:p>
        </p:txBody>
      </p:sp>
      <p:sp>
        <p:nvSpPr>
          <p:cNvPr id="412" name="Google Shape;412;p55"/>
          <p:cNvSpPr txBox="1"/>
          <p:nvPr>
            <p:ph idx="1" type="body"/>
          </p:nvPr>
        </p:nvSpPr>
        <p:spPr>
          <a:xfrm>
            <a:off x="311700" y="1134975"/>
            <a:ext cx="8520600" cy="412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3115">
              <a:solidFill>
                <a:schemeClr val="dk1"/>
              </a:solidFill>
              <a:latin typeface="Avenir"/>
              <a:ea typeface="Avenir"/>
              <a:cs typeface="Avenir"/>
              <a:sym typeface="Avenir"/>
            </a:endParaRPr>
          </a:p>
          <a:p>
            <a:pPr indent="0" lvl="0" marL="0" rtl="0" algn="l">
              <a:spcBef>
                <a:spcPts val="1200"/>
              </a:spcBef>
              <a:spcAft>
                <a:spcPts val="0"/>
              </a:spcAft>
              <a:buNone/>
            </a:pPr>
            <a:r>
              <a:t/>
            </a:r>
            <a:endParaRPr sz="2315">
              <a:solidFill>
                <a:schemeClr val="dk1"/>
              </a:solidFill>
              <a:latin typeface="Avenir"/>
              <a:ea typeface="Avenir"/>
              <a:cs typeface="Avenir"/>
              <a:sym typeface="Avenir"/>
            </a:endParaRPr>
          </a:p>
          <a:p>
            <a:pPr indent="0" lvl="0" marL="0" rtl="0" algn="l">
              <a:spcBef>
                <a:spcPts val="1200"/>
              </a:spcBef>
              <a:spcAft>
                <a:spcPts val="0"/>
              </a:spcAft>
              <a:buNone/>
            </a:pPr>
            <a:r>
              <a:rPr lang="en" sz="2100">
                <a:solidFill>
                  <a:schemeClr val="dk1"/>
                </a:solidFill>
                <a:latin typeface="Avenir"/>
                <a:ea typeface="Avenir"/>
                <a:cs typeface="Avenir"/>
                <a:sym typeface="Avenir"/>
              </a:rPr>
              <a:t> </a:t>
            </a:r>
            <a:endParaRPr sz="2100">
              <a:solidFill>
                <a:schemeClr val="dk1"/>
              </a:solidFill>
              <a:latin typeface="Avenir"/>
              <a:ea typeface="Avenir"/>
              <a:cs typeface="Avenir"/>
              <a:sym typeface="Avenir"/>
            </a:endParaRPr>
          </a:p>
          <a:p>
            <a:pPr indent="0" lvl="0" marL="0" rtl="0" algn="l">
              <a:spcBef>
                <a:spcPts val="1200"/>
              </a:spcBef>
              <a:spcAft>
                <a:spcPts val="1200"/>
              </a:spcAft>
              <a:buNone/>
            </a:pPr>
            <a:r>
              <a:t/>
            </a:r>
            <a:endParaRPr/>
          </a:p>
        </p:txBody>
      </p:sp>
      <p:sp>
        <p:nvSpPr>
          <p:cNvPr id="413" name="Google Shape;413;p55"/>
          <p:cNvSpPr txBox="1"/>
          <p:nvPr>
            <p:ph idx="1" type="body"/>
          </p:nvPr>
        </p:nvSpPr>
        <p:spPr>
          <a:xfrm>
            <a:off x="311700" y="1081325"/>
            <a:ext cx="8520600" cy="3416400"/>
          </a:xfrm>
          <a:prstGeom prst="rect">
            <a:avLst/>
          </a:prstGeom>
        </p:spPr>
        <p:txBody>
          <a:bodyPr anchorCtr="0" anchor="t" bIns="91425" lIns="91425" spcFirstLastPara="1" rIns="91425" wrap="square" tIns="91425">
            <a:normAutofit fontScale="92500" lnSpcReduction="20000"/>
          </a:bodyPr>
          <a:lstStyle/>
          <a:p>
            <a:pPr indent="-357822" lvl="0" marL="457200" rtl="0" algn="l">
              <a:spcBef>
                <a:spcPts val="1000"/>
              </a:spcBef>
              <a:spcAft>
                <a:spcPts val="0"/>
              </a:spcAft>
              <a:buClr>
                <a:schemeClr val="dk1"/>
              </a:buClr>
              <a:buSzPct val="100000"/>
              <a:buFont typeface="Avenir"/>
              <a:buChar char="●"/>
            </a:pPr>
            <a:r>
              <a:rPr lang="en" sz="2200">
                <a:solidFill>
                  <a:schemeClr val="dk1"/>
                </a:solidFill>
                <a:latin typeface="Avenir"/>
                <a:ea typeface="Avenir"/>
                <a:cs typeface="Avenir"/>
                <a:sym typeface="Avenir"/>
              </a:rPr>
              <a:t>Both machine and human-readable metadata are needed to describe digital objects such as datasets</a:t>
            </a:r>
            <a:endParaRPr sz="2200">
              <a:solidFill>
                <a:schemeClr val="dk1"/>
              </a:solidFill>
              <a:latin typeface="Avenir"/>
              <a:ea typeface="Avenir"/>
              <a:cs typeface="Avenir"/>
              <a:sym typeface="Avenir"/>
            </a:endParaRPr>
          </a:p>
          <a:p>
            <a:pPr indent="-357822" lvl="0" marL="457200" rtl="0" algn="l">
              <a:spcBef>
                <a:spcPts val="1000"/>
              </a:spcBef>
              <a:spcAft>
                <a:spcPts val="0"/>
              </a:spcAft>
              <a:buClr>
                <a:schemeClr val="dk1"/>
              </a:buClr>
              <a:buSzPct val="100000"/>
              <a:buFont typeface="Avenir"/>
              <a:buChar char="●"/>
            </a:pPr>
            <a:r>
              <a:rPr lang="en" sz="2200">
                <a:solidFill>
                  <a:schemeClr val="dk1"/>
                </a:solidFill>
                <a:latin typeface="Avenir"/>
                <a:ea typeface="Avenir"/>
                <a:cs typeface="Avenir"/>
                <a:sym typeface="Avenir"/>
              </a:rPr>
              <a:t>Without a standardized metadata format, each individual or organization may create and use their own metadata schema or structure. This lack of consistency makes it challenging to locate, compare, combine, or integrate datasets from different sources</a:t>
            </a:r>
            <a:endParaRPr sz="2200">
              <a:solidFill>
                <a:schemeClr val="dk1"/>
              </a:solidFill>
              <a:latin typeface="Avenir"/>
              <a:ea typeface="Avenir"/>
              <a:cs typeface="Avenir"/>
              <a:sym typeface="Avenir"/>
            </a:endParaRPr>
          </a:p>
          <a:p>
            <a:pPr indent="-357822" lvl="0" marL="457200" rtl="0" algn="l">
              <a:spcBef>
                <a:spcPts val="1000"/>
              </a:spcBef>
              <a:spcAft>
                <a:spcPts val="0"/>
              </a:spcAft>
              <a:buClr>
                <a:schemeClr val="dk1"/>
              </a:buClr>
              <a:buSzPct val="100000"/>
              <a:buFont typeface="Avenir"/>
              <a:buChar char="●"/>
            </a:pPr>
            <a:r>
              <a:rPr lang="en" sz="2200">
                <a:solidFill>
                  <a:schemeClr val="dk1"/>
                </a:solidFill>
                <a:latin typeface="Avenir"/>
                <a:ea typeface="Avenir"/>
                <a:cs typeface="Avenir"/>
                <a:sym typeface="Avenir"/>
              </a:rPr>
              <a:t>Metadata standards like EML are instrumental for efficient data management, to promote interoperability and data discovery</a:t>
            </a:r>
            <a:endParaRPr sz="2200">
              <a:solidFill>
                <a:schemeClr val="dk1"/>
              </a:solidFill>
              <a:latin typeface="Avenir"/>
              <a:ea typeface="Avenir"/>
              <a:cs typeface="Avenir"/>
              <a:sym typeface="Avenir"/>
            </a:endParaRPr>
          </a:p>
          <a:p>
            <a:pPr indent="-357822" lvl="0" marL="457200" rtl="0" algn="l">
              <a:spcBef>
                <a:spcPts val="1000"/>
              </a:spcBef>
              <a:spcAft>
                <a:spcPts val="0"/>
              </a:spcAft>
              <a:buClr>
                <a:schemeClr val="dk1"/>
              </a:buClr>
              <a:buSzPct val="100000"/>
              <a:buFont typeface="Avenir"/>
              <a:buChar char="●"/>
            </a:pPr>
            <a:r>
              <a:rPr lang="en" sz="2200">
                <a:solidFill>
                  <a:schemeClr val="dk1"/>
                </a:solidFill>
                <a:latin typeface="Avenir"/>
                <a:ea typeface="Avenir"/>
                <a:cs typeface="Avenir"/>
                <a:sym typeface="Avenir"/>
              </a:rPr>
              <a:t>Data </a:t>
            </a:r>
            <a:r>
              <a:rPr lang="en" sz="2200">
                <a:solidFill>
                  <a:schemeClr val="dk1"/>
                </a:solidFill>
                <a:latin typeface="Avenir"/>
                <a:ea typeface="Avenir"/>
                <a:cs typeface="Avenir"/>
                <a:sym typeface="Avenir"/>
              </a:rPr>
              <a:t>scientists are expected to</a:t>
            </a:r>
            <a:r>
              <a:rPr lang="en" sz="2200">
                <a:solidFill>
                  <a:schemeClr val="dk1"/>
                </a:solidFill>
                <a:latin typeface="Avenir"/>
                <a:ea typeface="Avenir"/>
                <a:cs typeface="Avenir"/>
                <a:sym typeface="Avenir"/>
              </a:rPr>
              <a:t> comply with </a:t>
            </a:r>
            <a:r>
              <a:rPr lang="en" sz="2200">
                <a:solidFill>
                  <a:schemeClr val="dk1"/>
                </a:solidFill>
                <a:latin typeface="Avenir"/>
                <a:ea typeface="Avenir"/>
                <a:cs typeface="Avenir"/>
                <a:sym typeface="Avenir"/>
              </a:rPr>
              <a:t>metadata</a:t>
            </a:r>
            <a:r>
              <a:rPr lang="en" sz="2200">
                <a:solidFill>
                  <a:schemeClr val="dk1"/>
                </a:solidFill>
                <a:latin typeface="Avenir"/>
                <a:ea typeface="Avenir"/>
                <a:cs typeface="Avenir"/>
                <a:sym typeface="Avenir"/>
              </a:rPr>
              <a:t> standards</a:t>
            </a:r>
            <a:endParaRPr sz="2200">
              <a:solidFill>
                <a:schemeClr val="dk1"/>
              </a:solidFill>
              <a:latin typeface="Avenir"/>
              <a:ea typeface="Avenir"/>
              <a:cs typeface="Avenir"/>
              <a:sym typeface="Aveni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33"/>
          <p:cNvPicPr preferRelativeResize="0"/>
          <p:nvPr/>
        </p:nvPicPr>
        <p:blipFill rotWithShape="1">
          <a:blip r:embed="rId3">
            <a:alphaModFix/>
          </a:blip>
          <a:srcRect b="0" l="9901" r="0" t="13254"/>
          <a:stretch/>
        </p:blipFill>
        <p:spPr>
          <a:xfrm>
            <a:off x="2448951" y="833300"/>
            <a:ext cx="3487650" cy="4197200"/>
          </a:xfrm>
          <a:prstGeom prst="rect">
            <a:avLst/>
          </a:prstGeom>
          <a:noFill/>
          <a:ln>
            <a:noFill/>
          </a:ln>
        </p:spPr>
      </p:pic>
      <p:sp>
        <p:nvSpPr>
          <p:cNvPr id="210" name="Google Shape;210;p33"/>
          <p:cNvSpPr txBox="1"/>
          <p:nvPr/>
        </p:nvSpPr>
        <p:spPr>
          <a:xfrm>
            <a:off x="5965050" y="4734075"/>
            <a:ext cx="29634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i="1" lang="en" sz="1000" u="sng">
                <a:solidFill>
                  <a:schemeClr val="hlink"/>
                </a:solidFill>
                <a:latin typeface="Century Gothic"/>
                <a:ea typeface="Century Gothic"/>
                <a:cs typeface="Century Gothic"/>
                <a:sym typeface="Century Gothic"/>
                <a:hlinkClick r:id="rId4"/>
              </a:rPr>
              <a:t>https://www.jamescookartworkshop.com</a:t>
            </a:r>
            <a:endParaRPr i="1" sz="1000">
              <a:latin typeface="Century Gothic"/>
              <a:ea typeface="Century Gothic"/>
              <a:cs typeface="Century Gothic"/>
              <a:sym typeface="Century Gothic"/>
            </a:endParaRPr>
          </a:p>
        </p:txBody>
      </p:sp>
      <p:sp>
        <p:nvSpPr>
          <p:cNvPr id="211" name="Google Shape;211;p33"/>
          <p:cNvSpPr txBox="1"/>
          <p:nvPr/>
        </p:nvSpPr>
        <p:spPr>
          <a:xfrm>
            <a:off x="6020175" y="3404750"/>
            <a:ext cx="1878300" cy="423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50">
                <a:solidFill>
                  <a:srgbClr val="004B83"/>
                </a:solidFill>
                <a:highlight>
                  <a:srgbClr val="FEBC11"/>
                </a:highlight>
                <a:latin typeface="Century Gothic"/>
                <a:ea typeface="Century Gothic"/>
                <a:cs typeface="Century Gothic"/>
                <a:sym typeface="Century Gothic"/>
              </a:rPr>
              <a:t>self referential </a:t>
            </a:r>
            <a:endParaRPr i="1" sz="1900">
              <a:solidFill>
                <a:srgbClr val="004B83"/>
              </a:solidFill>
              <a:highlight>
                <a:srgbClr val="FEBC11"/>
              </a:highlight>
              <a:latin typeface="Century Gothic"/>
              <a:ea typeface="Century Gothic"/>
              <a:cs typeface="Century Gothic"/>
              <a:sym typeface="Century Gothic"/>
            </a:endParaRPr>
          </a:p>
        </p:txBody>
      </p:sp>
      <p:sp>
        <p:nvSpPr>
          <p:cNvPr id="212" name="Google Shape;212;p33"/>
          <p:cNvSpPr txBox="1"/>
          <p:nvPr/>
        </p:nvSpPr>
        <p:spPr>
          <a:xfrm>
            <a:off x="359975" y="1937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400">
                <a:solidFill>
                  <a:srgbClr val="004B83"/>
                </a:solidFill>
                <a:latin typeface="Century Gothic"/>
                <a:ea typeface="Century Gothic"/>
                <a:cs typeface="Century Gothic"/>
                <a:sym typeface="Century Gothic"/>
              </a:rPr>
              <a:t>As meta as it can be</a:t>
            </a:r>
            <a:endParaRPr b="1" sz="3400">
              <a:solidFill>
                <a:srgbClr val="004B83"/>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4"/>
          <p:cNvSpPr txBox="1"/>
          <p:nvPr>
            <p:ph type="ctrTitle"/>
          </p:nvPr>
        </p:nvSpPr>
        <p:spPr>
          <a:xfrm>
            <a:off x="0" y="114000"/>
            <a:ext cx="91440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solidFill>
                  <a:srgbClr val="FEBC11"/>
                </a:solidFill>
                <a:latin typeface="Century Gothic"/>
                <a:ea typeface="Century Gothic"/>
                <a:cs typeface="Century Gothic"/>
                <a:sym typeface="Century Gothic"/>
              </a:rPr>
              <a:t>Meta</a:t>
            </a:r>
            <a:r>
              <a:rPr b="1" lang="en">
                <a:solidFill>
                  <a:srgbClr val="1C4587"/>
                </a:solidFill>
                <a:latin typeface="Century Gothic"/>
                <a:ea typeface="Century Gothic"/>
                <a:cs typeface="Century Gothic"/>
                <a:sym typeface="Century Gothic"/>
              </a:rPr>
              <a:t>data</a:t>
            </a:r>
            <a:endParaRPr b="1">
              <a:solidFill>
                <a:srgbClr val="1C4587"/>
              </a:solidFill>
              <a:latin typeface="Century Gothic"/>
              <a:ea typeface="Century Gothic"/>
              <a:cs typeface="Century Gothic"/>
              <a:sym typeface="Century Gothic"/>
            </a:endParaRPr>
          </a:p>
        </p:txBody>
      </p:sp>
      <p:sp>
        <p:nvSpPr>
          <p:cNvPr id="218" name="Google Shape;218;p34"/>
          <p:cNvSpPr txBox="1"/>
          <p:nvPr>
            <p:ph idx="1" type="subTitle"/>
          </p:nvPr>
        </p:nvSpPr>
        <p:spPr>
          <a:xfrm>
            <a:off x="0" y="2002350"/>
            <a:ext cx="91440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dk1"/>
                </a:solidFill>
                <a:latin typeface="Avenir"/>
                <a:ea typeface="Avenir"/>
                <a:cs typeface="Avenir"/>
                <a:sym typeface="Avenir"/>
              </a:rPr>
              <a:t>“data about data”</a:t>
            </a:r>
            <a:endParaRPr>
              <a:solidFill>
                <a:schemeClr val="dk1"/>
              </a:solidFill>
              <a:latin typeface="Avenir"/>
              <a:ea typeface="Avenir"/>
              <a:cs typeface="Avenir"/>
              <a:sym typeface="Avenir"/>
            </a:endParaRPr>
          </a:p>
        </p:txBody>
      </p:sp>
      <p:sp>
        <p:nvSpPr>
          <p:cNvPr id="219" name="Google Shape;219;p34"/>
          <p:cNvSpPr txBox="1"/>
          <p:nvPr/>
        </p:nvSpPr>
        <p:spPr>
          <a:xfrm>
            <a:off x="3690075" y="3342825"/>
            <a:ext cx="49863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500">
                <a:solidFill>
                  <a:srgbClr val="202124"/>
                </a:solidFill>
                <a:highlight>
                  <a:srgbClr val="FFFFFF"/>
                </a:highlight>
                <a:latin typeface="Roboto"/>
                <a:ea typeface="Roboto"/>
                <a:cs typeface="Roboto"/>
                <a:sym typeface="Roboto"/>
              </a:rPr>
              <a:t>S</a:t>
            </a:r>
            <a:r>
              <a:rPr i="1" lang="en" sz="1500">
                <a:solidFill>
                  <a:srgbClr val="202124"/>
                </a:solidFill>
                <a:highlight>
                  <a:srgbClr val="FFFFFF"/>
                </a:highlight>
                <a:latin typeface="Roboto"/>
                <a:ea typeface="Roboto"/>
                <a:cs typeface="Roboto"/>
                <a:sym typeface="Roboto"/>
              </a:rPr>
              <a:t>ummarizes basic information, data attributes and descriptors that can make tracking and working with datasets possible and easier.</a:t>
            </a:r>
            <a:endParaRPr i="1"/>
          </a:p>
        </p:txBody>
      </p:sp>
      <p:pic>
        <p:nvPicPr>
          <p:cNvPr id="220" name="Google Shape;220;p34"/>
          <p:cNvPicPr preferRelativeResize="0"/>
          <p:nvPr/>
        </p:nvPicPr>
        <p:blipFill>
          <a:blip r:embed="rId3">
            <a:alphaModFix/>
          </a:blip>
          <a:stretch>
            <a:fillRect/>
          </a:stretch>
        </p:blipFill>
        <p:spPr>
          <a:xfrm>
            <a:off x="152400" y="2571750"/>
            <a:ext cx="3395584" cy="24193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26" name="Google Shape;226;p35"/>
          <p:cNvSpPr txBox="1"/>
          <p:nvPr/>
        </p:nvSpPr>
        <p:spPr>
          <a:xfrm>
            <a:off x="5705050" y="3892675"/>
            <a:ext cx="49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27" name="Google Shape;227;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34375"/>
              <a:buFont typeface="Arial"/>
              <a:buNone/>
            </a:pPr>
            <a:r>
              <a:rPr b="1" lang="en" sz="3200">
                <a:solidFill>
                  <a:srgbClr val="004B83"/>
                </a:solidFill>
                <a:latin typeface="Century Gothic"/>
                <a:ea typeface="Century Gothic"/>
                <a:cs typeface="Century Gothic"/>
                <a:sym typeface="Century Gothic"/>
              </a:rPr>
              <a:t>Metadata</a:t>
            </a:r>
            <a:endParaRPr/>
          </a:p>
        </p:txBody>
      </p:sp>
      <p:sp>
        <p:nvSpPr>
          <p:cNvPr id="228" name="Google Shape;228;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8296" lvl="0" marL="457200" rtl="0" algn="l">
              <a:lnSpc>
                <a:spcPct val="190000"/>
              </a:lnSpc>
              <a:spcBef>
                <a:spcPts val="1000"/>
              </a:spcBef>
              <a:spcAft>
                <a:spcPts val="0"/>
              </a:spcAft>
              <a:buClr>
                <a:schemeClr val="dk1"/>
              </a:buClr>
              <a:buSzPts val="1728"/>
              <a:buFont typeface="Avenir"/>
              <a:buChar char="●"/>
            </a:pPr>
            <a:r>
              <a:rPr lang="en" sz="1727">
                <a:solidFill>
                  <a:schemeClr val="dk1"/>
                </a:solidFill>
                <a:latin typeface="Avenir"/>
                <a:ea typeface="Avenir"/>
                <a:cs typeface="Avenir"/>
                <a:sym typeface="Avenir"/>
              </a:rPr>
              <a:t>Descriptors for digital objects help in understanding what they are, where to find them, how to access them, and more. </a:t>
            </a:r>
            <a:endParaRPr sz="1727">
              <a:solidFill>
                <a:schemeClr val="dk1"/>
              </a:solidFill>
              <a:latin typeface="Avenir"/>
              <a:ea typeface="Avenir"/>
              <a:cs typeface="Avenir"/>
              <a:sym typeface="Avenir"/>
            </a:endParaRPr>
          </a:p>
          <a:p>
            <a:pPr indent="-338296" lvl="0" marL="457200" rtl="0" algn="l">
              <a:lnSpc>
                <a:spcPct val="190000"/>
              </a:lnSpc>
              <a:spcBef>
                <a:spcPts val="1000"/>
              </a:spcBef>
              <a:spcAft>
                <a:spcPts val="0"/>
              </a:spcAft>
              <a:buClr>
                <a:schemeClr val="dk1"/>
              </a:buClr>
              <a:buSzPts val="1728"/>
              <a:buFont typeface="Avenir"/>
              <a:buChar char="●"/>
            </a:pPr>
            <a:r>
              <a:rPr lang="en" sz="1727">
                <a:solidFill>
                  <a:schemeClr val="dk1"/>
                </a:solidFill>
                <a:latin typeface="Avenir"/>
                <a:ea typeface="Avenir"/>
                <a:cs typeface="Avenir"/>
                <a:sym typeface="Avenir"/>
              </a:rPr>
              <a:t>Depends on digital object being described. </a:t>
            </a:r>
            <a:endParaRPr sz="1727">
              <a:solidFill>
                <a:schemeClr val="dk1"/>
              </a:solidFill>
              <a:latin typeface="Avenir"/>
              <a:ea typeface="Avenir"/>
              <a:cs typeface="Avenir"/>
              <a:sym typeface="Avenir"/>
            </a:endParaRPr>
          </a:p>
          <a:p>
            <a:pPr indent="-338296" lvl="0" marL="457200" rtl="0" algn="l">
              <a:lnSpc>
                <a:spcPct val="190000"/>
              </a:lnSpc>
              <a:spcBef>
                <a:spcPts val="1000"/>
              </a:spcBef>
              <a:spcAft>
                <a:spcPts val="0"/>
              </a:spcAft>
              <a:buClr>
                <a:schemeClr val="dk1"/>
              </a:buClr>
              <a:buSzPts val="1728"/>
              <a:buFont typeface="Avenir"/>
              <a:buChar char="●"/>
            </a:pPr>
            <a:r>
              <a:rPr lang="en" sz="1727">
                <a:solidFill>
                  <a:schemeClr val="dk1"/>
                </a:solidFill>
                <a:latin typeface="Avenir"/>
                <a:ea typeface="Avenir"/>
                <a:cs typeface="Avenir"/>
                <a:sym typeface="Avenir"/>
              </a:rPr>
              <a:t>The depth and breadth of metadata differ based on their purpose and system requirements. </a:t>
            </a:r>
            <a:endParaRPr sz="1727">
              <a:solidFill>
                <a:schemeClr val="dk1"/>
              </a:solidFill>
              <a:latin typeface="Avenir"/>
              <a:ea typeface="Avenir"/>
              <a:cs typeface="Avenir"/>
              <a:sym typeface="Avenir"/>
            </a:endParaRPr>
          </a:p>
          <a:p>
            <a:pPr indent="-331946" lvl="0" marL="457200" rtl="0" algn="l">
              <a:lnSpc>
                <a:spcPct val="140000"/>
              </a:lnSpc>
              <a:spcBef>
                <a:spcPts val="0"/>
              </a:spcBef>
              <a:spcAft>
                <a:spcPts val="0"/>
              </a:spcAft>
              <a:buClr>
                <a:schemeClr val="dk1"/>
              </a:buClr>
              <a:buSzPts val="1628"/>
              <a:buFont typeface="Avenir"/>
              <a:buChar char="●"/>
            </a:pPr>
            <a:r>
              <a:rPr lang="en" sz="1727">
                <a:solidFill>
                  <a:schemeClr val="dk1"/>
                </a:solidFill>
                <a:latin typeface="Avenir"/>
                <a:ea typeface="Avenir"/>
                <a:cs typeface="Avenir"/>
                <a:sym typeface="Avenir"/>
              </a:rPr>
              <a:t>Comprehensive metadata </a:t>
            </a:r>
            <a:r>
              <a:rPr lang="en" sz="2890">
                <a:solidFill>
                  <a:srgbClr val="202124"/>
                </a:solidFill>
                <a:highlight>
                  <a:srgbClr val="FFFFFF"/>
                </a:highlight>
                <a:latin typeface="Roboto"/>
                <a:ea typeface="Roboto"/>
                <a:cs typeface="Roboto"/>
                <a:sym typeface="Roboto"/>
              </a:rPr>
              <a:t>∝</a:t>
            </a:r>
            <a:r>
              <a:rPr lang="en" sz="1727">
                <a:solidFill>
                  <a:schemeClr val="dk1"/>
                </a:solidFill>
                <a:latin typeface="Avenir"/>
                <a:ea typeface="Avenir"/>
                <a:cs typeface="Avenir"/>
                <a:sym typeface="Avenir"/>
              </a:rPr>
              <a:t> reuse potential</a:t>
            </a:r>
            <a:endParaRPr sz="1727">
              <a:solidFill>
                <a:schemeClr val="dk1"/>
              </a:solidFill>
              <a:latin typeface="Avenir"/>
              <a:ea typeface="Avenir"/>
              <a:cs typeface="Avenir"/>
              <a:sym typeface="Aveni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6"/>
          <p:cNvSpPr txBox="1"/>
          <p:nvPr/>
        </p:nvSpPr>
        <p:spPr>
          <a:xfrm>
            <a:off x="311700" y="1776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From data to research deliverables</a:t>
            </a:r>
            <a:endParaRPr b="1" sz="3200">
              <a:solidFill>
                <a:srgbClr val="004B83"/>
              </a:solidFill>
              <a:latin typeface="Century Gothic"/>
              <a:ea typeface="Century Gothic"/>
              <a:cs typeface="Century Gothic"/>
              <a:sym typeface="Century Gothic"/>
            </a:endParaRPr>
          </a:p>
        </p:txBody>
      </p:sp>
      <p:grpSp>
        <p:nvGrpSpPr>
          <p:cNvPr id="234" name="Google Shape;234;p36"/>
          <p:cNvGrpSpPr/>
          <p:nvPr/>
        </p:nvGrpSpPr>
        <p:grpSpPr>
          <a:xfrm>
            <a:off x="1163063" y="1647825"/>
            <a:ext cx="7103987" cy="2876200"/>
            <a:chOff x="1163063" y="1647825"/>
            <a:chExt cx="7103987" cy="2876200"/>
          </a:xfrm>
        </p:grpSpPr>
        <p:pic>
          <p:nvPicPr>
            <p:cNvPr id="235" name="Google Shape;235;p36"/>
            <p:cNvPicPr preferRelativeResize="0"/>
            <p:nvPr/>
          </p:nvPicPr>
          <p:blipFill rotWithShape="1">
            <a:blip r:embed="rId3">
              <a:alphaModFix/>
            </a:blip>
            <a:srcRect b="27579" l="26064" r="3183" t="37034"/>
            <a:stretch/>
          </p:blipFill>
          <p:spPr>
            <a:xfrm>
              <a:off x="2494675" y="2276150"/>
              <a:ext cx="5772374" cy="1542000"/>
            </a:xfrm>
            <a:prstGeom prst="rect">
              <a:avLst/>
            </a:prstGeom>
            <a:noFill/>
            <a:ln>
              <a:noFill/>
            </a:ln>
          </p:spPr>
        </p:pic>
        <p:sp>
          <p:nvSpPr>
            <p:cNvPr id="236" name="Google Shape;236;p36"/>
            <p:cNvSpPr txBox="1"/>
            <p:nvPr/>
          </p:nvSpPr>
          <p:spPr>
            <a:xfrm>
              <a:off x="2661363" y="1647825"/>
              <a:ext cx="17343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Avenir"/>
                  <a:ea typeface="Avenir"/>
                  <a:cs typeface="Avenir"/>
                  <a:sym typeface="Avenir"/>
                </a:rPr>
                <a:t>Arranged, cleaned, labelled and with provenance info</a:t>
              </a:r>
              <a:endParaRPr sz="1200">
                <a:latin typeface="Avenir"/>
                <a:ea typeface="Avenir"/>
                <a:cs typeface="Avenir"/>
                <a:sym typeface="Avenir"/>
              </a:endParaRPr>
            </a:p>
          </p:txBody>
        </p:sp>
        <p:sp>
          <p:nvSpPr>
            <p:cNvPr id="237" name="Google Shape;237;p36"/>
            <p:cNvSpPr txBox="1"/>
            <p:nvPr/>
          </p:nvSpPr>
          <p:spPr>
            <a:xfrm>
              <a:off x="1163063" y="3894350"/>
              <a:ext cx="857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Avenir"/>
                  <a:ea typeface="Avenir"/>
                  <a:cs typeface="Avenir"/>
                  <a:sym typeface="Avenir"/>
                </a:rPr>
                <a:t>Data</a:t>
              </a:r>
              <a:endParaRPr sz="1200">
                <a:latin typeface="Avenir"/>
                <a:ea typeface="Avenir"/>
                <a:cs typeface="Avenir"/>
                <a:sym typeface="Avenir"/>
              </a:endParaRPr>
            </a:p>
          </p:txBody>
        </p:sp>
        <p:sp>
          <p:nvSpPr>
            <p:cNvPr id="238" name="Google Shape;238;p36"/>
            <p:cNvSpPr txBox="1"/>
            <p:nvPr/>
          </p:nvSpPr>
          <p:spPr>
            <a:xfrm>
              <a:off x="2863425" y="3801950"/>
              <a:ext cx="13302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Avenir"/>
                  <a:ea typeface="Avenir"/>
                  <a:cs typeface="Avenir"/>
                  <a:sym typeface="Avenir"/>
                </a:rPr>
                <a:t>Data + </a:t>
              </a:r>
              <a:endParaRPr sz="1200">
                <a:latin typeface="Avenir"/>
                <a:ea typeface="Avenir"/>
                <a:cs typeface="Avenir"/>
                <a:sym typeface="Avenir"/>
              </a:endParaRPr>
            </a:p>
            <a:p>
              <a:pPr indent="0" lvl="0" marL="0" rtl="0" algn="ctr">
                <a:spcBef>
                  <a:spcPts val="0"/>
                </a:spcBef>
                <a:spcAft>
                  <a:spcPts val="0"/>
                </a:spcAft>
                <a:buNone/>
              </a:pPr>
              <a:r>
                <a:rPr lang="en" sz="1200">
                  <a:latin typeface="Avenir"/>
                  <a:ea typeface="Avenir"/>
                  <a:cs typeface="Avenir"/>
                  <a:sym typeface="Avenir"/>
                </a:rPr>
                <a:t>Rich Metadata</a:t>
              </a:r>
              <a:endParaRPr sz="1200">
                <a:latin typeface="Avenir"/>
                <a:ea typeface="Avenir"/>
                <a:cs typeface="Avenir"/>
                <a:sym typeface="Avenir"/>
              </a:endParaRPr>
            </a:p>
          </p:txBody>
        </p:sp>
        <p:sp>
          <p:nvSpPr>
            <p:cNvPr id="239" name="Google Shape;239;p36"/>
            <p:cNvSpPr txBox="1"/>
            <p:nvPr/>
          </p:nvSpPr>
          <p:spPr>
            <a:xfrm>
              <a:off x="4829075" y="3818150"/>
              <a:ext cx="1330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Avenir"/>
                  <a:ea typeface="Avenir"/>
                  <a:cs typeface="Avenir"/>
                  <a:sym typeface="Avenir"/>
                </a:rPr>
                <a:t>Data Repository</a:t>
              </a:r>
              <a:endParaRPr sz="1200">
                <a:latin typeface="Avenir"/>
                <a:ea typeface="Avenir"/>
                <a:cs typeface="Avenir"/>
                <a:sym typeface="Avenir"/>
              </a:endParaRPr>
            </a:p>
            <a:p>
              <a:pPr indent="0" lvl="0" marL="0" rtl="0" algn="ctr">
                <a:spcBef>
                  <a:spcPts val="0"/>
                </a:spcBef>
                <a:spcAft>
                  <a:spcPts val="0"/>
                </a:spcAft>
                <a:buNone/>
              </a:pPr>
              <a:r>
                <a:rPr lang="en" sz="1000">
                  <a:latin typeface="Avenir"/>
                  <a:ea typeface="Avenir"/>
                  <a:cs typeface="Avenir"/>
                  <a:sym typeface="Avenir"/>
                </a:rPr>
                <a:t>(Software/Code)</a:t>
              </a:r>
              <a:endParaRPr sz="1000">
                <a:latin typeface="Avenir"/>
                <a:ea typeface="Avenir"/>
                <a:cs typeface="Avenir"/>
                <a:sym typeface="Avenir"/>
              </a:endParaRPr>
            </a:p>
          </p:txBody>
        </p:sp>
        <p:sp>
          <p:nvSpPr>
            <p:cNvPr id="240" name="Google Shape;240;p36"/>
            <p:cNvSpPr txBox="1"/>
            <p:nvPr/>
          </p:nvSpPr>
          <p:spPr>
            <a:xfrm>
              <a:off x="4539425" y="1647825"/>
              <a:ext cx="1838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Avenir"/>
                  <a:ea typeface="Avenir"/>
                  <a:cs typeface="Avenir"/>
                  <a:sym typeface="Avenir"/>
                </a:rPr>
                <a:t>Other related items packed together</a:t>
              </a:r>
              <a:endParaRPr sz="1200">
                <a:latin typeface="Avenir"/>
                <a:ea typeface="Avenir"/>
                <a:cs typeface="Avenir"/>
                <a:sym typeface="Avenir"/>
              </a:endParaRPr>
            </a:p>
          </p:txBody>
        </p:sp>
        <p:sp>
          <p:nvSpPr>
            <p:cNvPr id="241" name="Google Shape;241;p36"/>
            <p:cNvSpPr txBox="1"/>
            <p:nvPr/>
          </p:nvSpPr>
          <p:spPr>
            <a:xfrm>
              <a:off x="6519150" y="1647825"/>
              <a:ext cx="17343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Avenir"/>
                  <a:ea typeface="Avenir"/>
                  <a:cs typeface="Avenir"/>
                  <a:sym typeface="Avenir"/>
                </a:rPr>
                <a:t>You may combine them to make </a:t>
              </a:r>
              <a:r>
                <a:rPr lang="en" sz="1200">
                  <a:latin typeface="Avenir"/>
                  <a:ea typeface="Avenir"/>
                  <a:cs typeface="Avenir"/>
                  <a:sym typeface="Avenir"/>
                </a:rPr>
                <a:t>something tasty</a:t>
              </a:r>
              <a:endParaRPr sz="1200">
                <a:latin typeface="Avenir"/>
                <a:ea typeface="Avenir"/>
                <a:cs typeface="Avenir"/>
                <a:sym typeface="Avenir"/>
              </a:endParaRPr>
            </a:p>
          </p:txBody>
        </p:sp>
        <p:sp>
          <p:nvSpPr>
            <p:cNvPr id="242" name="Google Shape;242;p36"/>
            <p:cNvSpPr txBox="1"/>
            <p:nvPr/>
          </p:nvSpPr>
          <p:spPr>
            <a:xfrm>
              <a:off x="6633600" y="3692725"/>
              <a:ext cx="15054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Avenir"/>
                  <a:ea typeface="Avenir"/>
                  <a:cs typeface="Avenir"/>
                  <a:sym typeface="Avenir"/>
                </a:rPr>
                <a:t>Research Deliverables </a:t>
              </a:r>
              <a:r>
                <a:rPr lang="en" sz="900">
                  <a:latin typeface="Avenir"/>
                  <a:ea typeface="Avenir"/>
                  <a:cs typeface="Avenir"/>
                  <a:sym typeface="Avenir"/>
                </a:rPr>
                <a:t>(papers, reports, inform ne policies)</a:t>
              </a:r>
              <a:endParaRPr sz="900">
                <a:latin typeface="Avenir"/>
                <a:ea typeface="Avenir"/>
                <a:cs typeface="Avenir"/>
                <a:sym typeface="Avenir"/>
              </a:endParaRPr>
            </a:p>
          </p:txBody>
        </p:sp>
        <p:pic>
          <p:nvPicPr>
            <p:cNvPr id="243" name="Google Shape;243;p36"/>
            <p:cNvPicPr preferRelativeResize="0"/>
            <p:nvPr/>
          </p:nvPicPr>
          <p:blipFill rotWithShape="1">
            <a:blip r:embed="rId4">
              <a:alphaModFix/>
            </a:blip>
            <a:srcRect b="26436" l="11106" r="10344" t="23294"/>
            <a:stretch/>
          </p:blipFill>
          <p:spPr>
            <a:xfrm>
              <a:off x="2737575" y="2492207"/>
              <a:ext cx="1619850" cy="1036644"/>
            </a:xfrm>
            <a:prstGeom prst="rect">
              <a:avLst/>
            </a:prstGeom>
            <a:noFill/>
            <a:ln>
              <a:noFill/>
            </a:ln>
          </p:spPr>
        </p:pic>
      </p:grpSp>
      <p:sp>
        <p:nvSpPr>
          <p:cNvPr id="244" name="Google Shape;244;p36"/>
          <p:cNvSpPr txBox="1"/>
          <p:nvPr/>
        </p:nvSpPr>
        <p:spPr>
          <a:xfrm>
            <a:off x="670399" y="1647825"/>
            <a:ext cx="18774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Avenir"/>
                <a:ea typeface="Avenir"/>
                <a:cs typeface="Avenir"/>
                <a:sym typeface="Avenir"/>
              </a:rPr>
              <a:t>Collected/</a:t>
            </a:r>
            <a:endParaRPr sz="1200">
              <a:latin typeface="Avenir"/>
              <a:ea typeface="Avenir"/>
              <a:cs typeface="Avenir"/>
              <a:sym typeface="Avenir"/>
            </a:endParaRPr>
          </a:p>
          <a:p>
            <a:pPr indent="0" lvl="0" marL="0" rtl="0" algn="ctr">
              <a:spcBef>
                <a:spcPts val="0"/>
              </a:spcBef>
              <a:spcAft>
                <a:spcPts val="0"/>
              </a:spcAft>
              <a:buNone/>
            </a:pPr>
            <a:r>
              <a:rPr lang="en" sz="1200">
                <a:latin typeface="Avenir"/>
                <a:ea typeface="Avenir"/>
                <a:cs typeface="Avenir"/>
                <a:sym typeface="Avenir"/>
              </a:rPr>
              <a:t>generated/</a:t>
            </a:r>
            <a:endParaRPr sz="1200">
              <a:latin typeface="Avenir"/>
              <a:ea typeface="Avenir"/>
              <a:cs typeface="Avenir"/>
              <a:sym typeface="Avenir"/>
            </a:endParaRPr>
          </a:p>
          <a:p>
            <a:pPr indent="0" lvl="0" marL="0" rtl="0" algn="ctr">
              <a:spcBef>
                <a:spcPts val="0"/>
              </a:spcBef>
              <a:spcAft>
                <a:spcPts val="0"/>
              </a:spcAft>
              <a:buNone/>
            </a:pPr>
            <a:r>
              <a:rPr lang="en" sz="1200">
                <a:latin typeface="Avenir"/>
                <a:ea typeface="Avenir"/>
                <a:cs typeface="Avenir"/>
                <a:sym typeface="Avenir"/>
              </a:rPr>
              <a:t>located</a:t>
            </a:r>
            <a:endParaRPr sz="1200">
              <a:latin typeface="Avenir"/>
              <a:ea typeface="Avenir"/>
              <a:cs typeface="Avenir"/>
              <a:sym typeface="Avenir"/>
            </a:endParaRPr>
          </a:p>
        </p:txBody>
      </p:sp>
      <p:pic>
        <p:nvPicPr>
          <p:cNvPr id="245" name="Google Shape;245;p36"/>
          <p:cNvPicPr preferRelativeResize="0"/>
          <p:nvPr/>
        </p:nvPicPr>
        <p:blipFill rotWithShape="1">
          <a:blip r:embed="rId5">
            <a:alphaModFix/>
          </a:blip>
          <a:srcRect b="0" l="0" r="32051" t="20546"/>
          <a:stretch/>
        </p:blipFill>
        <p:spPr>
          <a:xfrm>
            <a:off x="656900" y="2417775"/>
            <a:ext cx="1512590" cy="1414925"/>
          </a:xfrm>
          <a:prstGeom prst="rect">
            <a:avLst/>
          </a:prstGeom>
          <a:noFill/>
          <a:ln>
            <a:noFill/>
          </a:ln>
        </p:spPr>
      </p:pic>
      <p:pic>
        <p:nvPicPr>
          <p:cNvPr id="246" name="Google Shape;246;p36"/>
          <p:cNvPicPr preferRelativeResize="0"/>
          <p:nvPr/>
        </p:nvPicPr>
        <p:blipFill rotWithShape="1">
          <a:blip r:embed="rId6">
            <a:alphaModFix/>
          </a:blip>
          <a:srcRect b="0" l="13828" r="12064" t="0"/>
          <a:stretch/>
        </p:blipFill>
        <p:spPr>
          <a:xfrm>
            <a:off x="613400" y="2386724"/>
            <a:ext cx="1752000" cy="1491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7"/>
          <p:cNvSpPr txBox="1"/>
          <p:nvPr/>
        </p:nvSpPr>
        <p:spPr>
          <a:xfrm>
            <a:off x="311700" y="728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FAIR Data</a:t>
            </a:r>
            <a:endParaRPr b="1" sz="3200">
              <a:solidFill>
                <a:srgbClr val="004B83"/>
              </a:solidFill>
              <a:latin typeface="Century Gothic"/>
              <a:ea typeface="Century Gothic"/>
              <a:cs typeface="Century Gothic"/>
              <a:sym typeface="Century Gothic"/>
            </a:endParaRPr>
          </a:p>
        </p:txBody>
      </p:sp>
      <p:pic>
        <p:nvPicPr>
          <p:cNvPr id="252" name="Google Shape;252;p37"/>
          <p:cNvPicPr preferRelativeResize="0"/>
          <p:nvPr/>
        </p:nvPicPr>
        <p:blipFill>
          <a:blip r:embed="rId3">
            <a:alphaModFix/>
          </a:blip>
          <a:stretch>
            <a:fillRect/>
          </a:stretch>
        </p:blipFill>
        <p:spPr>
          <a:xfrm>
            <a:off x="1064600" y="700450"/>
            <a:ext cx="6651702" cy="3695400"/>
          </a:xfrm>
          <a:prstGeom prst="rect">
            <a:avLst/>
          </a:prstGeom>
          <a:noFill/>
          <a:ln>
            <a:noFill/>
          </a:ln>
        </p:spPr>
      </p:pic>
      <p:sp>
        <p:nvSpPr>
          <p:cNvPr id="253" name="Google Shape;253;p37"/>
          <p:cNvSpPr txBox="1"/>
          <p:nvPr/>
        </p:nvSpPr>
        <p:spPr>
          <a:xfrm>
            <a:off x="202900" y="4531575"/>
            <a:ext cx="8832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accent2"/>
                </a:solidFill>
                <a:highlight>
                  <a:srgbClr val="FFFFFF"/>
                </a:highlight>
                <a:latin typeface="Avenir"/>
                <a:ea typeface="Avenir"/>
                <a:cs typeface="Avenir"/>
                <a:sym typeface="Avenir"/>
              </a:rPr>
              <a:t>Wilkinson, M. D., Dumontier, M., Aalbersberg, I. J., Appleton, G., Axton, M., Baak, A., Blomberg, N., Boiten, J. W., da Silva Santos, L. B., Bourne, P. E., Bouwman, J., Brookes, A. J., Clark, T., Crosas, M., Dillo, I., Dumon, O., Edmunds, S., Evelo, C. T., Finkers, R., Gonzalez-Beltran, A., … Mons, B. (2016). The FAIR Guiding Principles for scientific data management and stewardship. </a:t>
            </a:r>
            <a:r>
              <a:rPr i="1" lang="en" sz="900">
                <a:solidFill>
                  <a:schemeClr val="accent2"/>
                </a:solidFill>
                <a:highlight>
                  <a:srgbClr val="FFFFFF"/>
                </a:highlight>
                <a:latin typeface="Avenir"/>
                <a:ea typeface="Avenir"/>
                <a:cs typeface="Avenir"/>
                <a:sym typeface="Avenir"/>
              </a:rPr>
              <a:t>Scientific data</a:t>
            </a:r>
            <a:r>
              <a:rPr lang="en" sz="900">
                <a:solidFill>
                  <a:schemeClr val="accent2"/>
                </a:solidFill>
                <a:highlight>
                  <a:srgbClr val="FFFFFF"/>
                </a:highlight>
                <a:latin typeface="Avenir"/>
                <a:ea typeface="Avenir"/>
                <a:cs typeface="Avenir"/>
                <a:sym typeface="Avenir"/>
              </a:rPr>
              <a:t>, </a:t>
            </a:r>
            <a:r>
              <a:rPr i="1" lang="en" sz="900">
                <a:solidFill>
                  <a:schemeClr val="accent2"/>
                </a:solidFill>
                <a:highlight>
                  <a:srgbClr val="FFFFFF"/>
                </a:highlight>
                <a:latin typeface="Avenir"/>
                <a:ea typeface="Avenir"/>
                <a:cs typeface="Avenir"/>
                <a:sym typeface="Avenir"/>
              </a:rPr>
              <a:t>3</a:t>
            </a:r>
            <a:r>
              <a:rPr lang="en" sz="900">
                <a:solidFill>
                  <a:schemeClr val="accent2"/>
                </a:solidFill>
                <a:highlight>
                  <a:srgbClr val="FFFFFF"/>
                </a:highlight>
                <a:latin typeface="Avenir"/>
                <a:ea typeface="Avenir"/>
                <a:cs typeface="Avenir"/>
                <a:sym typeface="Avenir"/>
              </a:rPr>
              <a:t>, 160018. </a:t>
            </a:r>
            <a:r>
              <a:rPr lang="en" sz="900" u="sng">
                <a:solidFill>
                  <a:schemeClr val="hlink"/>
                </a:solidFill>
                <a:highlight>
                  <a:srgbClr val="FFFFFF"/>
                </a:highlight>
                <a:latin typeface="Avenir"/>
                <a:ea typeface="Avenir"/>
                <a:cs typeface="Avenir"/>
                <a:sym typeface="Avenir"/>
                <a:hlinkClick r:id="rId4"/>
              </a:rPr>
              <a:t>https://doi.org/10.1038/sdata.2016.18</a:t>
            </a:r>
            <a:endParaRPr sz="900">
              <a:solidFill>
                <a:schemeClr val="accent2"/>
              </a:solidFill>
              <a:highlight>
                <a:srgbClr val="FFFFFF"/>
              </a:highlight>
              <a:latin typeface="Avenir"/>
              <a:ea typeface="Avenir"/>
              <a:cs typeface="Avenir"/>
              <a:sym typeface="Avenir"/>
            </a:endParaRPr>
          </a:p>
          <a:p>
            <a:pPr indent="0" lvl="0" marL="0" rtl="0" algn="l">
              <a:spcBef>
                <a:spcPts val="0"/>
              </a:spcBef>
              <a:spcAft>
                <a:spcPts val="0"/>
              </a:spcAft>
              <a:buNone/>
            </a:pPr>
            <a:r>
              <a:t/>
            </a:r>
            <a:endParaRPr sz="900">
              <a:solidFill>
                <a:schemeClr val="accent2"/>
              </a:solidFill>
              <a:highlight>
                <a:srgbClr val="FFFFFF"/>
              </a:highlight>
              <a:latin typeface="Avenir"/>
              <a:ea typeface="Avenir"/>
              <a:cs typeface="Avenir"/>
              <a:sym typeface="Aveni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8"/>
          <p:cNvSpPr txBox="1"/>
          <p:nvPr>
            <p:ph type="title"/>
          </p:nvPr>
        </p:nvSpPr>
        <p:spPr>
          <a:xfrm>
            <a:off x="311700" y="2031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Metadata?</a:t>
            </a:r>
            <a:endParaRPr>
              <a:latin typeface="Advent Pro"/>
              <a:ea typeface="Advent Pro"/>
              <a:cs typeface="Advent Pro"/>
              <a:sym typeface="Advent Pro"/>
            </a:endParaRPr>
          </a:p>
        </p:txBody>
      </p:sp>
      <p:pic>
        <p:nvPicPr>
          <p:cNvPr id="259" name="Google Shape;259;p38"/>
          <p:cNvPicPr preferRelativeResize="0"/>
          <p:nvPr/>
        </p:nvPicPr>
        <p:blipFill>
          <a:blip r:embed="rId3">
            <a:alphaModFix/>
          </a:blip>
          <a:stretch>
            <a:fillRect/>
          </a:stretch>
        </p:blipFill>
        <p:spPr>
          <a:xfrm>
            <a:off x="311700" y="1163125"/>
            <a:ext cx="8267700" cy="3248025"/>
          </a:xfrm>
          <a:prstGeom prst="rect">
            <a:avLst/>
          </a:prstGeom>
          <a:noFill/>
          <a:ln>
            <a:noFill/>
          </a:ln>
        </p:spPr>
      </p:pic>
      <p:sp>
        <p:nvSpPr>
          <p:cNvPr id="260" name="Google Shape;260;p38"/>
          <p:cNvSpPr/>
          <p:nvPr/>
        </p:nvSpPr>
        <p:spPr>
          <a:xfrm>
            <a:off x="4244100" y="1337675"/>
            <a:ext cx="4463400" cy="66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8"/>
          <p:cNvSpPr/>
          <p:nvPr/>
        </p:nvSpPr>
        <p:spPr>
          <a:xfrm>
            <a:off x="475050" y="3936175"/>
            <a:ext cx="3692700" cy="66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2" name="Google Shape;262;p38"/>
          <p:cNvCxnSpPr/>
          <p:nvPr/>
        </p:nvCxnSpPr>
        <p:spPr>
          <a:xfrm>
            <a:off x="4226975" y="1468975"/>
            <a:ext cx="842100" cy="534900"/>
          </a:xfrm>
          <a:prstGeom prst="bentConnector3">
            <a:avLst>
              <a:gd fmla="val 50000" name="adj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9"/>
          <p:cNvSpPr txBox="1"/>
          <p:nvPr>
            <p:ph type="title"/>
          </p:nvPr>
        </p:nvSpPr>
        <p:spPr>
          <a:xfrm>
            <a:off x="311700" y="203125"/>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990"/>
              <a:buFont typeface="Arial"/>
              <a:buNone/>
            </a:pPr>
            <a:r>
              <a:rPr b="1" lang="en" sz="3080">
                <a:solidFill>
                  <a:srgbClr val="004B83"/>
                </a:solidFill>
                <a:latin typeface="Century Gothic"/>
                <a:ea typeface="Century Gothic"/>
                <a:cs typeface="Century Gothic"/>
                <a:sym typeface="Century Gothic"/>
              </a:rPr>
              <a:t>Metadata?</a:t>
            </a:r>
            <a:endParaRPr sz="2720">
              <a:latin typeface="Advent Pro"/>
              <a:ea typeface="Advent Pro"/>
              <a:cs typeface="Advent Pro"/>
              <a:sym typeface="Advent Pro"/>
            </a:endParaRPr>
          </a:p>
        </p:txBody>
      </p:sp>
      <p:sp>
        <p:nvSpPr>
          <p:cNvPr id="268" name="Google Shape;268;p39"/>
          <p:cNvSpPr txBox="1"/>
          <p:nvPr>
            <p:ph idx="1" type="body"/>
          </p:nvPr>
        </p:nvSpPr>
        <p:spPr>
          <a:xfrm>
            <a:off x="249875" y="15975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grpSp>
        <p:nvGrpSpPr>
          <p:cNvPr id="269" name="Google Shape;269;p39"/>
          <p:cNvGrpSpPr/>
          <p:nvPr/>
        </p:nvGrpSpPr>
        <p:grpSpPr>
          <a:xfrm>
            <a:off x="1477208" y="865293"/>
            <a:ext cx="6157454" cy="4184184"/>
            <a:chOff x="1477175" y="865325"/>
            <a:chExt cx="5818800" cy="3756000"/>
          </a:xfrm>
        </p:grpSpPr>
        <p:pic>
          <p:nvPicPr>
            <p:cNvPr id="270" name="Google Shape;270;p39"/>
            <p:cNvPicPr preferRelativeResize="0"/>
            <p:nvPr/>
          </p:nvPicPr>
          <p:blipFill rotWithShape="1">
            <a:blip r:embed="rId3">
              <a:alphaModFix/>
            </a:blip>
            <a:srcRect b="19627" l="25791" r="22292" t="26758"/>
            <a:stretch/>
          </p:blipFill>
          <p:spPr>
            <a:xfrm>
              <a:off x="1477175" y="865325"/>
              <a:ext cx="5818800" cy="3756000"/>
            </a:xfrm>
            <a:prstGeom prst="rect">
              <a:avLst/>
            </a:prstGeom>
            <a:noFill/>
            <a:ln>
              <a:noFill/>
            </a:ln>
          </p:spPr>
        </p:pic>
        <p:sp>
          <p:nvSpPr>
            <p:cNvPr id="271" name="Google Shape;271;p39"/>
            <p:cNvSpPr/>
            <p:nvPr/>
          </p:nvSpPr>
          <p:spPr>
            <a:xfrm>
              <a:off x="1608500" y="4031050"/>
              <a:ext cx="55143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UC Santa Barbara Theme">
  <a:themeElements>
    <a:clrScheme name="UC Santa Barbara">
      <a:dk1>
        <a:srgbClr val="000000"/>
      </a:dk1>
      <a:lt1>
        <a:srgbClr val="FFFFFF"/>
      </a:lt1>
      <a:dk2>
        <a:srgbClr val="003660"/>
      </a:dk2>
      <a:lt2>
        <a:srgbClr val="FEBC11"/>
      </a:lt2>
      <a:accent1>
        <a:srgbClr val="04859B"/>
      </a:accent1>
      <a:accent2>
        <a:srgbClr val="798D38"/>
      </a:accent2>
      <a:accent3>
        <a:srgbClr val="0BA89A"/>
      </a:accent3>
      <a:accent4>
        <a:srgbClr val="EF5645"/>
      </a:accent4>
      <a:accent5>
        <a:srgbClr val="9CBEBE"/>
      </a:accent5>
      <a:accent6>
        <a:srgbClr val="DCD6CC"/>
      </a:accent6>
      <a:hlink>
        <a:srgbClr val="07518C"/>
      </a:hlink>
      <a:folHlink>
        <a:srgbClr val="A1AFB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